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sldIdLst>
    <p:sldId id="256" r:id="rId2"/>
    <p:sldId id="259" r:id="rId3"/>
    <p:sldId id="271" r:id="rId4"/>
    <p:sldId id="257" r:id="rId5"/>
    <p:sldId id="258" r:id="rId6"/>
    <p:sldId id="260" r:id="rId7"/>
    <p:sldId id="290" r:id="rId8"/>
    <p:sldId id="263" r:id="rId9"/>
    <p:sldId id="304" r:id="rId10"/>
    <p:sldId id="295" r:id="rId11"/>
    <p:sldId id="287" r:id="rId12"/>
    <p:sldId id="273" r:id="rId13"/>
    <p:sldId id="306" r:id="rId14"/>
    <p:sldId id="277" r:id="rId15"/>
    <p:sldId id="302" r:id="rId16"/>
    <p:sldId id="303" r:id="rId17"/>
    <p:sldId id="301" r:id="rId18"/>
    <p:sldId id="299" r:id="rId19"/>
    <p:sldId id="278" r:id="rId20"/>
    <p:sldId id="279" r:id="rId21"/>
    <p:sldId id="280" r:id="rId22"/>
    <p:sldId id="300" r:id="rId23"/>
    <p:sldId id="282" r:id="rId24"/>
    <p:sldId id="283" r:id="rId25"/>
    <p:sldId id="284" r:id="rId26"/>
    <p:sldId id="285" r:id="rId27"/>
    <p:sldId id="264" r:id="rId28"/>
    <p:sldId id="268" r:id="rId29"/>
    <p:sldId id="267" r:id="rId30"/>
    <p:sldId id="297" r:id="rId31"/>
    <p:sldId id="305" r:id="rId32"/>
    <p:sldId id="269" r:id="rId33"/>
    <p:sldId id="286" r:id="rId34"/>
    <p:sldId id="281" r:id="rId35"/>
    <p:sldId id="291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216" y="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BBED5C-A662-4B5F-BF63-C1B44A47879A}" type="datetimeFigureOut">
              <a:rPr lang="en-GB" smtClean="0"/>
              <a:pPr/>
              <a:t>10/01/2011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27B801-69CC-44E8-9C02-5E1549F056E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A0356B-37B9-474D-B6F7-D81E65121F7C}" type="slidenum">
              <a:rPr lang="en-GB" smtClean="0"/>
              <a:pPr/>
              <a:t>12</a:t>
            </a:fld>
            <a:endParaRPr lang="en-GB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GB" alt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27B801-69CC-44E8-9C02-5E1549F056E4}" type="slidenum">
              <a:rPr lang="en-GB" smtClean="0"/>
              <a:pPr/>
              <a:t>17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E5598-6D26-4966-83F9-A51FDF47AB4C}" type="datetimeFigureOut">
              <a:rPr lang="en-GB" smtClean="0"/>
              <a:pPr/>
              <a:t>10/01/2011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37894-A9E5-4730-9B77-2E8814D6A94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E5598-6D26-4966-83F9-A51FDF47AB4C}" type="datetimeFigureOut">
              <a:rPr lang="en-GB" smtClean="0"/>
              <a:pPr/>
              <a:t>10/01/2011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37894-A9E5-4730-9B77-2E8814D6A94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E5598-6D26-4966-83F9-A51FDF47AB4C}" type="datetimeFigureOut">
              <a:rPr lang="en-GB" smtClean="0"/>
              <a:pPr/>
              <a:t>10/01/2011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37894-A9E5-4730-9B77-2E8814D6A94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E5598-6D26-4966-83F9-A51FDF47AB4C}" type="datetimeFigureOut">
              <a:rPr lang="en-GB" smtClean="0"/>
              <a:pPr/>
              <a:t>10/01/2011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37894-A9E5-4730-9B77-2E8814D6A94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E5598-6D26-4966-83F9-A51FDF47AB4C}" type="datetimeFigureOut">
              <a:rPr lang="en-GB" smtClean="0"/>
              <a:pPr/>
              <a:t>10/01/2011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37894-A9E5-4730-9B77-2E8814D6A94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E5598-6D26-4966-83F9-A51FDF47AB4C}" type="datetimeFigureOut">
              <a:rPr lang="en-GB" smtClean="0"/>
              <a:pPr/>
              <a:t>10/01/2011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37894-A9E5-4730-9B77-2E8814D6A94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E5598-6D26-4966-83F9-A51FDF47AB4C}" type="datetimeFigureOut">
              <a:rPr lang="en-GB" smtClean="0"/>
              <a:pPr/>
              <a:t>10/01/2011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37894-A9E5-4730-9B77-2E8814D6A94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E5598-6D26-4966-83F9-A51FDF47AB4C}" type="datetimeFigureOut">
              <a:rPr lang="en-GB" smtClean="0"/>
              <a:pPr/>
              <a:t>10/01/2011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37894-A9E5-4730-9B77-2E8814D6A94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E5598-6D26-4966-83F9-A51FDF47AB4C}" type="datetimeFigureOut">
              <a:rPr lang="en-GB" smtClean="0"/>
              <a:pPr/>
              <a:t>10/01/2011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37894-A9E5-4730-9B77-2E8814D6A94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E5598-6D26-4966-83F9-A51FDF47AB4C}" type="datetimeFigureOut">
              <a:rPr lang="en-GB" smtClean="0"/>
              <a:pPr/>
              <a:t>10/01/2011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37894-A9E5-4730-9B77-2E8814D6A94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E5598-6D26-4966-83F9-A51FDF47AB4C}" type="datetimeFigureOut">
              <a:rPr lang="en-GB" smtClean="0"/>
              <a:pPr/>
              <a:t>10/01/2011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37894-A9E5-4730-9B77-2E8814D6A94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EE5598-6D26-4966-83F9-A51FDF47AB4C}" type="datetimeFigureOut">
              <a:rPr lang="en-GB" smtClean="0"/>
              <a:pPr/>
              <a:t>10/01/2011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E37894-A9E5-4730-9B77-2E8814D6A947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mtClean="0"/>
              <a:t>Returning Cannabis to the Medicine Cabinet? 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mtClean="0"/>
              <a:t>Professor Les Iversen</a:t>
            </a:r>
          </a:p>
          <a:p>
            <a:r>
              <a:rPr lang="en-GB" smtClean="0"/>
              <a:t>University of Oxford</a:t>
            </a:r>
            <a:endParaRPr lang="en-GB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Female Cannabis Flower</a:t>
            </a:r>
            <a:endParaRPr lang="en-GB" dirty="0"/>
          </a:p>
        </p:txBody>
      </p:sp>
      <p:pic>
        <p:nvPicPr>
          <p:cNvPr id="1026" name="Picture 2" descr="http://baltimore.indymedia.org/usermedia/image/6/1_cannabis_growing_female_male_plant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628800"/>
            <a:ext cx="4171181" cy="460455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elta9TH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304800"/>
            <a:ext cx="5400675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236145"/>
            <a:ext cx="4295179" cy="6621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William O’Shaughnessy – a Victorian Genius</a:t>
            </a:r>
            <a:endParaRPr lang="en-GB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1832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– (age 22) 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idea for fluid/electrolyte replacement in cholera</a:t>
            </a:r>
          </a:p>
          <a:p>
            <a:r>
              <a:rPr lang="en-GB" sz="3600" b="1" dirty="0" smtClean="0">
                <a:latin typeface="Times New Roman" pitchFamily="18" charset="0"/>
                <a:cs typeface="Times New Roman" pitchFamily="18" charset="0"/>
              </a:rPr>
              <a:t>1833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-Joined East India Company in Calcutta as physician, surgeon, professor of Chemistry and scientist –validated folk use of cannabis</a:t>
            </a:r>
          </a:p>
          <a:p>
            <a:r>
              <a:rPr lang="en-GB" sz="3600" b="1" dirty="0" smtClean="0">
                <a:latin typeface="Times New Roman" pitchFamily="18" charset="0"/>
                <a:cs typeface="Times New Roman" pitchFamily="18" charset="0"/>
              </a:rPr>
              <a:t>1841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 – Return to England and popularised cannabis medicines</a:t>
            </a:r>
          </a:p>
          <a:p>
            <a:r>
              <a:rPr lang="en-GB" sz="3600" b="1" dirty="0" smtClean="0">
                <a:latin typeface="Times New Roman" pitchFamily="18" charset="0"/>
                <a:cs typeface="Times New Roman" pitchFamily="18" charset="0"/>
              </a:rPr>
              <a:t>1844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- Returned to India and installed 3500 miles of telegraph network</a:t>
            </a:r>
          </a:p>
          <a:p>
            <a:pPr>
              <a:buNone/>
            </a:pPr>
            <a:endParaRPr lang="en-GB" sz="3600" dirty="0" smtClean="0"/>
          </a:p>
          <a:p>
            <a:endParaRPr lang="en-GB" sz="3600" dirty="0" smtClean="0"/>
          </a:p>
          <a:p>
            <a:endParaRPr lang="en-GB" sz="3600" dirty="0" smtClean="0"/>
          </a:p>
          <a:p>
            <a:endParaRPr lang="en-GB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Tincture of Cannabis</a:t>
            </a:r>
            <a:endParaRPr lang="en-GB" b="1" dirty="0"/>
          </a:p>
        </p:txBody>
      </p:sp>
      <p:pic>
        <p:nvPicPr>
          <p:cNvPr id="1026" name="Picture 2" descr="http://www.medicalmarijuanamd.org/museum/images/cannabis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223636"/>
            <a:ext cx="4820022" cy="5634364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http://static.guim.co.uk/sys-images/Guardian/Pix/pictures/2010/7/15/1279213186540/VICTORIAN-PHARMACY-0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836712"/>
            <a:ext cx="8461954" cy="5077172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www.wonderbrew.com/chlorodyn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0774" y="548680"/>
            <a:ext cx="8783226" cy="507602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335846"/>
            <a:ext cx="842493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 smtClean="0"/>
              <a:t>BRITISH MEDICAL JOURNAL 9 MARCH 1974</a:t>
            </a:r>
          </a:p>
          <a:p>
            <a:r>
              <a:rPr lang="en-GB" sz="2400" b="1" dirty="0" err="1" smtClean="0"/>
              <a:t>Chlorodyne</a:t>
            </a:r>
            <a:r>
              <a:rPr lang="en-GB" sz="2400" b="1" dirty="0" smtClean="0"/>
              <a:t> Dependence</a:t>
            </a:r>
          </a:p>
          <a:p>
            <a:r>
              <a:rPr lang="nb-NO" sz="2400" b="1" dirty="0" smtClean="0"/>
              <a:t>R. R. PARKER, J. P. COBB, P. H. CONNELL,</a:t>
            </a:r>
          </a:p>
          <a:p>
            <a:r>
              <a:rPr lang="en-GB" sz="2400" b="1" dirty="0" smtClean="0"/>
              <a:t>British </a:t>
            </a:r>
            <a:r>
              <a:rPr lang="en-GB" sz="2400" b="1" dirty="0" err="1" smtClean="0"/>
              <a:t>Medical_Journal</a:t>
            </a:r>
            <a:r>
              <a:rPr lang="en-GB" sz="2400" b="1" dirty="0" smtClean="0"/>
              <a:t>, 1974, 1, 427-429</a:t>
            </a:r>
          </a:p>
          <a:p>
            <a:endParaRPr lang="en-GB" sz="2400" b="1" dirty="0" smtClean="0"/>
          </a:p>
          <a:p>
            <a:r>
              <a:rPr lang="en-GB" sz="2400" b="1" dirty="0" smtClean="0"/>
              <a:t>Summary</a:t>
            </a:r>
          </a:p>
          <a:p>
            <a:endParaRPr lang="en-GB" sz="2400" b="1" dirty="0" smtClean="0"/>
          </a:p>
          <a:p>
            <a:r>
              <a:rPr lang="en-GB" sz="2400" b="1" dirty="0" smtClean="0"/>
              <a:t>Eight cases of </a:t>
            </a:r>
            <a:r>
              <a:rPr lang="en-GB" sz="2400" b="1" dirty="0" err="1" smtClean="0"/>
              <a:t>chlorodyne</a:t>
            </a:r>
            <a:r>
              <a:rPr lang="en-GB" sz="2400" b="1" dirty="0" smtClean="0"/>
              <a:t> dependence seen in a London drug</a:t>
            </a:r>
          </a:p>
          <a:p>
            <a:r>
              <a:rPr lang="en-GB" sz="2400" b="1" dirty="0" smtClean="0"/>
              <a:t>clinic are described. These cases and the results of an inquiry</a:t>
            </a:r>
          </a:p>
          <a:p>
            <a:r>
              <a:rPr lang="en-GB" sz="2400" b="1" dirty="0" smtClean="0"/>
              <a:t>among pharmacies in central and south London suggest that</a:t>
            </a:r>
          </a:p>
          <a:p>
            <a:r>
              <a:rPr lang="en-GB" sz="2400" b="1" dirty="0" smtClean="0"/>
              <a:t>this form of drug dependence is commoner among younger</a:t>
            </a:r>
          </a:p>
          <a:p>
            <a:r>
              <a:rPr lang="en-GB" sz="2400" b="1" dirty="0" smtClean="0"/>
              <a:t>people than has been supposed and that the total number of</a:t>
            </a:r>
          </a:p>
          <a:p>
            <a:r>
              <a:rPr lang="en-GB" sz="2400" b="1" dirty="0" err="1" smtClean="0"/>
              <a:t>chlorodyne</a:t>
            </a:r>
            <a:r>
              <a:rPr lang="en-GB" sz="2400" b="1" dirty="0" smtClean="0"/>
              <a:t>-dependent people in Greater London may exceed</a:t>
            </a:r>
          </a:p>
          <a:p>
            <a:r>
              <a:rPr lang="en-GB" sz="2400" b="1" dirty="0" smtClean="0"/>
              <a:t>1,000. The prognosis for cure is poor. We recommend that</a:t>
            </a:r>
          </a:p>
          <a:p>
            <a:r>
              <a:rPr lang="en-GB" sz="2400" b="1" dirty="0" smtClean="0"/>
              <a:t>the supply of </a:t>
            </a:r>
            <a:r>
              <a:rPr lang="en-GB" sz="2400" b="1" dirty="0" err="1" smtClean="0"/>
              <a:t>chlorodyne</a:t>
            </a:r>
            <a:r>
              <a:rPr lang="en-GB" sz="2400" b="1" dirty="0" smtClean="0"/>
              <a:t>, now available without prescription</a:t>
            </a:r>
          </a:p>
          <a:p>
            <a:r>
              <a:rPr lang="en-GB" sz="2400" b="1" dirty="0" smtClean="0"/>
              <a:t>to the public, should be restricted.</a:t>
            </a:r>
            <a:endParaRPr lang="en-GB" sz="2400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http://www.reachpharmacy.com/shop/files/sxdetail/5011309892314_IMAGE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404664"/>
            <a:ext cx="5976664" cy="5976664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19100"/>
            <a:ext cx="8229600" cy="762000"/>
          </a:xfrm>
        </p:spPr>
        <p:txBody>
          <a:bodyPr/>
          <a:lstStyle/>
          <a:p>
            <a:pPr eaLnBrk="1" hangingPunct="1"/>
            <a:r>
              <a:rPr lang="en-GB" dirty="0" smtClean="0"/>
              <a:t>Receptors for THC</a:t>
            </a:r>
            <a:endParaRPr lang="en-US" dirty="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051050"/>
            <a:ext cx="7772400" cy="40449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lang="en-GB" sz="2800" b="1" dirty="0" smtClean="0"/>
          </a:p>
          <a:p>
            <a:pPr eaLnBrk="1" hangingPunct="1">
              <a:lnSpc>
                <a:spcPct val="80000"/>
              </a:lnSpc>
            </a:pPr>
            <a:r>
              <a:rPr lang="en-GB" sz="2800" b="1" dirty="0" smtClean="0"/>
              <a:t>CB1 receptor principal type in CNS</a:t>
            </a:r>
          </a:p>
          <a:p>
            <a:pPr eaLnBrk="1" hangingPunct="1">
              <a:lnSpc>
                <a:spcPct val="80000"/>
              </a:lnSpc>
            </a:pPr>
            <a:r>
              <a:rPr lang="en-GB" sz="2800" b="1" dirty="0" smtClean="0"/>
              <a:t>CB2 receptor in peripheral nerves and immune system   </a:t>
            </a:r>
          </a:p>
          <a:p>
            <a:pPr eaLnBrk="1" hangingPunct="1">
              <a:lnSpc>
                <a:spcPct val="80000"/>
              </a:lnSpc>
            </a:pPr>
            <a:r>
              <a:rPr lang="en-GB" sz="2800" b="1" dirty="0" smtClean="0"/>
              <a:t>CB1 receptor antagonist rimonabant (SR171614A) blocks all psychoactive actions of THC or cannabis.                                                               </a:t>
            </a:r>
          </a:p>
          <a:p>
            <a:pPr eaLnBrk="1" hangingPunct="1">
              <a:lnSpc>
                <a:spcPct val="80000"/>
              </a:lnSpc>
            </a:pPr>
            <a:r>
              <a:rPr lang="en-GB" sz="2800" b="1" dirty="0" smtClean="0"/>
              <a:t>CB1 receptor knockout mice no longer respond to pain-relieving effects of THC</a:t>
            </a:r>
          </a:p>
          <a:p>
            <a:pPr eaLnBrk="1" hangingPunct="1">
              <a:lnSpc>
                <a:spcPct val="80000"/>
              </a:lnSpc>
            </a:pPr>
            <a:endParaRPr lang="en-GB" sz="2800" b="1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79400" y="228600"/>
            <a:ext cx="8785225" cy="6361113"/>
            <a:chOff x="176" y="144"/>
            <a:chExt cx="5534" cy="4007"/>
          </a:xfrm>
        </p:grpSpPr>
        <p:sp>
          <p:nvSpPr>
            <p:cNvPr id="10243" name="Rectangle 3"/>
            <p:cNvSpPr>
              <a:spLocks noChangeArrowheads="1"/>
            </p:cNvSpPr>
            <p:nvPr/>
          </p:nvSpPr>
          <p:spPr bwMode="auto">
            <a:xfrm>
              <a:off x="176" y="144"/>
              <a:ext cx="553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GB" altLang="en-GB" sz="3000" b="1" dirty="0">
                  <a:latin typeface="Comic Sans MS" pitchFamily="66" charset="0"/>
                </a:rPr>
                <a:t>CB Receptor Agonists Licensed for Clinical Use</a:t>
              </a:r>
              <a:endParaRPr lang="en-GB" altLang="en-GB" sz="3200" b="1" dirty="0">
                <a:latin typeface="Comic Sans MS" pitchFamily="66" charset="0"/>
              </a:endParaRPr>
            </a:p>
          </p:txBody>
        </p:sp>
        <p:sp>
          <p:nvSpPr>
            <p:cNvPr id="10244" name="Rectangle 4"/>
            <p:cNvSpPr>
              <a:spLocks noChangeArrowheads="1"/>
            </p:cNvSpPr>
            <p:nvPr/>
          </p:nvSpPr>
          <p:spPr bwMode="auto">
            <a:xfrm>
              <a:off x="1744" y="1062"/>
              <a:ext cx="3392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GB" altLang="en-GB" dirty="0" err="1">
                  <a:solidFill>
                    <a:srgbClr val="FF0000"/>
                  </a:solidFill>
                  <a:latin typeface="Arial" charset="0"/>
                </a:rPr>
                <a:t>Dronabinol</a:t>
              </a:r>
              <a:r>
                <a:rPr lang="en-GB" altLang="en-GB" dirty="0">
                  <a:solidFill>
                    <a:srgbClr val="FF0000"/>
                  </a:solidFill>
                  <a:latin typeface="Arial" charset="0"/>
                </a:rPr>
                <a:t> = </a:t>
              </a:r>
              <a:r>
                <a:rPr lang="en-GB" altLang="en-GB" dirty="0" smtClean="0">
                  <a:solidFill>
                    <a:srgbClr val="FF0000"/>
                  </a:solidFill>
                  <a:latin typeface="Arial" charset="0"/>
                </a:rPr>
                <a:t>®</a:t>
              </a:r>
              <a:r>
                <a:rPr lang="en-GB" altLang="en-GB" dirty="0" err="1" smtClean="0">
                  <a:solidFill>
                    <a:srgbClr val="FF0000"/>
                  </a:solidFill>
                  <a:latin typeface="Arial" charset="0"/>
                </a:rPr>
                <a:t>Marinol</a:t>
              </a:r>
              <a:r>
                <a:rPr lang="en-GB" altLang="en-GB" dirty="0" smtClean="0">
                  <a:solidFill>
                    <a:srgbClr val="FF0000"/>
                  </a:solidFill>
                  <a:latin typeface="Arial" charset="0"/>
                </a:rPr>
                <a:t> </a:t>
              </a:r>
              <a:r>
                <a:rPr lang="en-GB" altLang="en-GB" dirty="0">
                  <a:solidFill>
                    <a:srgbClr val="FF0000"/>
                  </a:solidFill>
                  <a:latin typeface="Arial" charset="0"/>
                </a:rPr>
                <a:t>= </a:t>
              </a:r>
              <a:r>
                <a:rPr lang="en-GB" altLang="en-GB" dirty="0">
                  <a:solidFill>
                    <a:srgbClr val="FF0000"/>
                  </a:solidFill>
                  <a:latin typeface="Symbol" pitchFamily="18" charset="2"/>
                </a:rPr>
                <a:t>D</a:t>
              </a:r>
              <a:r>
                <a:rPr lang="en-GB" altLang="en-GB" baseline="30000" dirty="0">
                  <a:solidFill>
                    <a:srgbClr val="FF0000"/>
                  </a:solidFill>
                  <a:latin typeface="Arial" charset="0"/>
                </a:rPr>
                <a:t>9</a:t>
              </a:r>
              <a:r>
                <a:rPr lang="en-GB" altLang="en-GB" dirty="0">
                  <a:solidFill>
                    <a:srgbClr val="FF0000"/>
                  </a:solidFill>
                  <a:latin typeface="Arial" charset="0"/>
                </a:rPr>
                <a:t>-THC </a:t>
              </a:r>
            </a:p>
            <a:p>
              <a:pPr eaLnBrk="0" hangingPunct="0"/>
              <a:r>
                <a:rPr lang="en-GB" altLang="en-GB" dirty="0">
                  <a:solidFill>
                    <a:srgbClr val="FF0000"/>
                  </a:solidFill>
                  <a:latin typeface="Arial" charset="0"/>
                </a:rPr>
                <a:t>(2.5 mg capsules)</a:t>
              </a:r>
            </a:p>
          </p:txBody>
        </p:sp>
        <p:sp>
          <p:nvSpPr>
            <p:cNvPr id="10245" name="Line 5"/>
            <p:cNvSpPr>
              <a:spLocks noChangeShapeType="1"/>
            </p:cNvSpPr>
            <p:nvPr/>
          </p:nvSpPr>
          <p:spPr bwMode="auto">
            <a:xfrm>
              <a:off x="968" y="1685"/>
              <a:ext cx="204" cy="12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246" name="Line 6"/>
            <p:cNvSpPr>
              <a:spLocks noChangeShapeType="1"/>
            </p:cNvSpPr>
            <p:nvPr/>
          </p:nvSpPr>
          <p:spPr bwMode="auto">
            <a:xfrm>
              <a:off x="1011" y="1648"/>
              <a:ext cx="161" cy="9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247" name="Freeform 7"/>
            <p:cNvSpPr>
              <a:spLocks/>
            </p:cNvSpPr>
            <p:nvPr/>
          </p:nvSpPr>
          <p:spPr bwMode="auto">
            <a:xfrm>
              <a:off x="1169" y="1421"/>
              <a:ext cx="192" cy="389"/>
            </a:xfrm>
            <a:custGeom>
              <a:avLst/>
              <a:gdLst>
                <a:gd name="T0" fmla="*/ 0 w 247"/>
                <a:gd name="T1" fmla="*/ 210 h 440"/>
                <a:gd name="T2" fmla="*/ 54 w 247"/>
                <a:gd name="T3" fmla="*/ 141 h 440"/>
                <a:gd name="T4" fmla="*/ 54 w 247"/>
                <a:gd name="T5" fmla="*/ 0 h 440"/>
                <a:gd name="T6" fmla="*/ 0 60000 65536"/>
                <a:gd name="T7" fmla="*/ 0 60000 65536"/>
                <a:gd name="T8" fmla="*/ 0 60000 65536"/>
                <a:gd name="T9" fmla="*/ 0 w 247"/>
                <a:gd name="T10" fmla="*/ 0 h 440"/>
                <a:gd name="T11" fmla="*/ 247 w 247"/>
                <a:gd name="T12" fmla="*/ 440 h 4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7" h="440">
                  <a:moveTo>
                    <a:pt x="0" y="440"/>
                  </a:moveTo>
                  <a:lnTo>
                    <a:pt x="247" y="296"/>
                  </a:lnTo>
                  <a:lnTo>
                    <a:pt x="247" y="0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248" name="Line 8"/>
            <p:cNvSpPr>
              <a:spLocks noChangeShapeType="1"/>
            </p:cNvSpPr>
            <p:nvPr/>
          </p:nvSpPr>
          <p:spPr bwMode="auto">
            <a:xfrm flipV="1">
              <a:off x="1311" y="1446"/>
              <a:ext cx="1" cy="22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249" name="Freeform 9"/>
            <p:cNvSpPr>
              <a:spLocks/>
            </p:cNvSpPr>
            <p:nvPr/>
          </p:nvSpPr>
          <p:spPr bwMode="auto">
            <a:xfrm>
              <a:off x="970" y="1303"/>
              <a:ext cx="391" cy="122"/>
            </a:xfrm>
            <a:custGeom>
              <a:avLst/>
              <a:gdLst>
                <a:gd name="T0" fmla="*/ 113 w 501"/>
                <a:gd name="T1" fmla="*/ 53 h 144"/>
                <a:gd name="T2" fmla="*/ 56 w 501"/>
                <a:gd name="T3" fmla="*/ 0 h 144"/>
                <a:gd name="T4" fmla="*/ 0 w 501"/>
                <a:gd name="T5" fmla="*/ 53 h 144"/>
                <a:gd name="T6" fmla="*/ 0 60000 65536"/>
                <a:gd name="T7" fmla="*/ 0 60000 65536"/>
                <a:gd name="T8" fmla="*/ 0 60000 65536"/>
                <a:gd name="T9" fmla="*/ 0 w 501"/>
                <a:gd name="T10" fmla="*/ 0 h 144"/>
                <a:gd name="T11" fmla="*/ 501 w 501"/>
                <a:gd name="T12" fmla="*/ 144 h 14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01" h="144">
                  <a:moveTo>
                    <a:pt x="501" y="144"/>
                  </a:moveTo>
                  <a:lnTo>
                    <a:pt x="247" y="0"/>
                  </a:lnTo>
                  <a:lnTo>
                    <a:pt x="0" y="144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250" name="Line 10"/>
            <p:cNvSpPr>
              <a:spLocks noChangeShapeType="1"/>
            </p:cNvSpPr>
            <p:nvPr/>
          </p:nvSpPr>
          <p:spPr bwMode="auto">
            <a:xfrm flipH="1">
              <a:off x="1014" y="1371"/>
              <a:ext cx="150" cy="9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251" name="Line 11"/>
            <p:cNvSpPr>
              <a:spLocks noChangeShapeType="1"/>
            </p:cNvSpPr>
            <p:nvPr/>
          </p:nvSpPr>
          <p:spPr bwMode="auto">
            <a:xfrm flipV="1">
              <a:off x="968" y="1428"/>
              <a:ext cx="1" cy="25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252" name="Line 12"/>
            <p:cNvSpPr>
              <a:spLocks noChangeShapeType="1"/>
            </p:cNvSpPr>
            <p:nvPr/>
          </p:nvSpPr>
          <p:spPr bwMode="auto">
            <a:xfrm flipH="1">
              <a:off x="566" y="1300"/>
              <a:ext cx="201" cy="12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253" name="Line 13"/>
            <p:cNvSpPr>
              <a:spLocks noChangeShapeType="1"/>
            </p:cNvSpPr>
            <p:nvPr/>
          </p:nvSpPr>
          <p:spPr bwMode="auto">
            <a:xfrm flipH="1">
              <a:off x="822" y="1685"/>
              <a:ext cx="146" cy="9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254" name="Freeform 14"/>
            <p:cNvSpPr>
              <a:spLocks/>
            </p:cNvSpPr>
            <p:nvPr/>
          </p:nvSpPr>
          <p:spPr bwMode="auto">
            <a:xfrm>
              <a:off x="566" y="919"/>
              <a:ext cx="201" cy="382"/>
            </a:xfrm>
            <a:custGeom>
              <a:avLst/>
              <a:gdLst>
                <a:gd name="T0" fmla="*/ 63 w 254"/>
                <a:gd name="T1" fmla="*/ 188 h 440"/>
                <a:gd name="T2" fmla="*/ 63 w 254"/>
                <a:gd name="T3" fmla="*/ 66 h 440"/>
                <a:gd name="T4" fmla="*/ 0 w 254"/>
                <a:gd name="T5" fmla="*/ 0 h 440"/>
                <a:gd name="T6" fmla="*/ 0 60000 65536"/>
                <a:gd name="T7" fmla="*/ 0 60000 65536"/>
                <a:gd name="T8" fmla="*/ 0 60000 65536"/>
                <a:gd name="T9" fmla="*/ 0 w 254"/>
                <a:gd name="T10" fmla="*/ 0 h 440"/>
                <a:gd name="T11" fmla="*/ 254 w 254"/>
                <a:gd name="T12" fmla="*/ 440 h 4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4" h="440">
                  <a:moveTo>
                    <a:pt x="254" y="440"/>
                  </a:moveTo>
                  <a:lnTo>
                    <a:pt x="254" y="152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255" name="Line 15"/>
            <p:cNvSpPr>
              <a:spLocks noChangeShapeType="1"/>
            </p:cNvSpPr>
            <p:nvPr/>
          </p:nvSpPr>
          <p:spPr bwMode="auto">
            <a:xfrm flipH="1" flipV="1">
              <a:off x="569" y="989"/>
              <a:ext cx="149" cy="9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256" name="Freeform 16"/>
            <p:cNvSpPr>
              <a:spLocks/>
            </p:cNvSpPr>
            <p:nvPr/>
          </p:nvSpPr>
          <p:spPr bwMode="auto">
            <a:xfrm>
              <a:off x="366" y="921"/>
              <a:ext cx="200" cy="382"/>
            </a:xfrm>
            <a:custGeom>
              <a:avLst/>
              <a:gdLst>
                <a:gd name="T0" fmla="*/ 61 w 254"/>
                <a:gd name="T1" fmla="*/ 0 h 440"/>
                <a:gd name="T2" fmla="*/ 0 w 254"/>
                <a:gd name="T3" fmla="*/ 66 h 440"/>
                <a:gd name="T4" fmla="*/ 0 w 254"/>
                <a:gd name="T5" fmla="*/ 188 h 440"/>
                <a:gd name="T6" fmla="*/ 0 60000 65536"/>
                <a:gd name="T7" fmla="*/ 0 60000 65536"/>
                <a:gd name="T8" fmla="*/ 0 60000 65536"/>
                <a:gd name="T9" fmla="*/ 0 w 254"/>
                <a:gd name="T10" fmla="*/ 0 h 440"/>
                <a:gd name="T11" fmla="*/ 254 w 254"/>
                <a:gd name="T12" fmla="*/ 440 h 4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4" h="440">
                  <a:moveTo>
                    <a:pt x="254" y="0"/>
                  </a:moveTo>
                  <a:lnTo>
                    <a:pt x="0" y="152"/>
                  </a:lnTo>
                  <a:lnTo>
                    <a:pt x="0" y="440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257" name="Line 17"/>
            <p:cNvSpPr>
              <a:spLocks noChangeShapeType="1"/>
            </p:cNvSpPr>
            <p:nvPr/>
          </p:nvSpPr>
          <p:spPr bwMode="auto">
            <a:xfrm flipH="1" flipV="1">
              <a:off x="364" y="1298"/>
              <a:ext cx="201" cy="12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258" name="Line 18"/>
            <p:cNvSpPr>
              <a:spLocks noChangeShapeType="1"/>
            </p:cNvSpPr>
            <p:nvPr/>
          </p:nvSpPr>
          <p:spPr bwMode="auto">
            <a:xfrm>
              <a:off x="566" y="672"/>
              <a:ext cx="1" cy="2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259" name="Line 19"/>
            <p:cNvSpPr>
              <a:spLocks noChangeShapeType="1"/>
            </p:cNvSpPr>
            <p:nvPr/>
          </p:nvSpPr>
          <p:spPr bwMode="auto">
            <a:xfrm flipH="1" flipV="1">
              <a:off x="366" y="1554"/>
              <a:ext cx="200" cy="13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260" name="Line 20"/>
            <p:cNvSpPr>
              <a:spLocks noChangeShapeType="1"/>
            </p:cNvSpPr>
            <p:nvPr/>
          </p:nvSpPr>
          <p:spPr bwMode="auto">
            <a:xfrm flipV="1">
              <a:off x="1163" y="1047"/>
              <a:ext cx="1" cy="25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261" name="Line 21"/>
            <p:cNvSpPr>
              <a:spLocks noChangeShapeType="1"/>
            </p:cNvSpPr>
            <p:nvPr/>
          </p:nvSpPr>
          <p:spPr bwMode="auto">
            <a:xfrm flipH="1">
              <a:off x="366" y="1685"/>
              <a:ext cx="200" cy="11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262" name="Rectangle 22"/>
            <p:cNvSpPr>
              <a:spLocks noChangeArrowheads="1"/>
            </p:cNvSpPr>
            <p:nvPr/>
          </p:nvSpPr>
          <p:spPr bwMode="auto">
            <a:xfrm>
              <a:off x="705" y="1698"/>
              <a:ext cx="137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GB" altLang="en-GB" sz="2200">
                  <a:latin typeface="Arial" charset="0"/>
                </a:rPr>
                <a:t>O</a:t>
              </a:r>
            </a:p>
          </p:txBody>
        </p:sp>
        <p:sp>
          <p:nvSpPr>
            <p:cNvPr id="10263" name="Line 23"/>
            <p:cNvSpPr>
              <a:spLocks noChangeShapeType="1"/>
            </p:cNvSpPr>
            <p:nvPr/>
          </p:nvSpPr>
          <p:spPr bwMode="auto">
            <a:xfrm>
              <a:off x="566" y="1681"/>
              <a:ext cx="147" cy="9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264" name="Rectangle 24"/>
            <p:cNvSpPr>
              <a:spLocks noChangeArrowheads="1"/>
            </p:cNvSpPr>
            <p:nvPr/>
          </p:nvSpPr>
          <p:spPr bwMode="auto">
            <a:xfrm>
              <a:off x="1100" y="862"/>
              <a:ext cx="264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GB" altLang="en-GB" sz="2200">
                  <a:latin typeface="Arial" charset="0"/>
                </a:rPr>
                <a:t>OH</a:t>
              </a:r>
            </a:p>
          </p:txBody>
        </p:sp>
        <p:sp>
          <p:nvSpPr>
            <p:cNvPr id="10265" name="Line 25"/>
            <p:cNvSpPr>
              <a:spLocks noChangeShapeType="1"/>
            </p:cNvSpPr>
            <p:nvPr/>
          </p:nvSpPr>
          <p:spPr bwMode="auto">
            <a:xfrm>
              <a:off x="1759" y="1677"/>
              <a:ext cx="201" cy="12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266" name="Line 26"/>
            <p:cNvSpPr>
              <a:spLocks noChangeShapeType="1"/>
            </p:cNvSpPr>
            <p:nvPr/>
          </p:nvSpPr>
          <p:spPr bwMode="auto">
            <a:xfrm flipV="1">
              <a:off x="1955" y="1672"/>
              <a:ext cx="201" cy="13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267" name="Line 27"/>
            <p:cNvSpPr>
              <a:spLocks noChangeShapeType="1"/>
            </p:cNvSpPr>
            <p:nvPr/>
          </p:nvSpPr>
          <p:spPr bwMode="auto">
            <a:xfrm>
              <a:off x="1364" y="1685"/>
              <a:ext cx="202" cy="12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268" name="Line 28"/>
            <p:cNvSpPr>
              <a:spLocks noChangeShapeType="1"/>
            </p:cNvSpPr>
            <p:nvPr/>
          </p:nvSpPr>
          <p:spPr bwMode="auto">
            <a:xfrm flipV="1">
              <a:off x="1561" y="1678"/>
              <a:ext cx="201" cy="13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269" name="Line 29"/>
            <p:cNvSpPr>
              <a:spLocks noChangeShapeType="1"/>
            </p:cNvSpPr>
            <p:nvPr/>
          </p:nvSpPr>
          <p:spPr bwMode="auto">
            <a:xfrm>
              <a:off x="2153" y="1671"/>
              <a:ext cx="201" cy="12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270" name="Line 30"/>
            <p:cNvSpPr>
              <a:spLocks noChangeShapeType="1"/>
            </p:cNvSpPr>
            <p:nvPr/>
          </p:nvSpPr>
          <p:spPr bwMode="auto">
            <a:xfrm flipV="1">
              <a:off x="566" y="1422"/>
              <a:ext cx="1" cy="25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271" name="Line 31"/>
            <p:cNvSpPr>
              <a:spLocks noChangeShapeType="1"/>
            </p:cNvSpPr>
            <p:nvPr/>
          </p:nvSpPr>
          <p:spPr bwMode="auto">
            <a:xfrm flipH="1" flipV="1">
              <a:off x="767" y="1301"/>
              <a:ext cx="200" cy="12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272" name="Line 32"/>
            <p:cNvSpPr>
              <a:spLocks noChangeShapeType="1"/>
            </p:cNvSpPr>
            <p:nvPr/>
          </p:nvSpPr>
          <p:spPr bwMode="auto">
            <a:xfrm flipH="1">
              <a:off x="823" y="3824"/>
              <a:ext cx="144" cy="10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273" name="Line 33"/>
            <p:cNvSpPr>
              <a:spLocks noChangeShapeType="1"/>
            </p:cNvSpPr>
            <p:nvPr/>
          </p:nvSpPr>
          <p:spPr bwMode="auto">
            <a:xfrm>
              <a:off x="967" y="3822"/>
              <a:ext cx="204" cy="12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274" name="Line 34"/>
            <p:cNvSpPr>
              <a:spLocks noChangeShapeType="1"/>
            </p:cNvSpPr>
            <p:nvPr/>
          </p:nvSpPr>
          <p:spPr bwMode="auto">
            <a:xfrm>
              <a:off x="1016" y="3793"/>
              <a:ext cx="157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275" name="Freeform 35"/>
            <p:cNvSpPr>
              <a:spLocks/>
            </p:cNvSpPr>
            <p:nvPr/>
          </p:nvSpPr>
          <p:spPr bwMode="auto">
            <a:xfrm>
              <a:off x="1164" y="3565"/>
              <a:ext cx="196" cy="382"/>
            </a:xfrm>
            <a:custGeom>
              <a:avLst/>
              <a:gdLst>
                <a:gd name="T0" fmla="*/ 0 w 248"/>
                <a:gd name="T1" fmla="*/ 188 h 440"/>
                <a:gd name="T2" fmla="*/ 61 w 248"/>
                <a:gd name="T3" fmla="*/ 127 h 440"/>
                <a:gd name="T4" fmla="*/ 61 w 248"/>
                <a:gd name="T5" fmla="*/ 0 h 440"/>
                <a:gd name="T6" fmla="*/ 0 60000 65536"/>
                <a:gd name="T7" fmla="*/ 0 60000 65536"/>
                <a:gd name="T8" fmla="*/ 0 60000 65536"/>
                <a:gd name="T9" fmla="*/ 0 w 248"/>
                <a:gd name="T10" fmla="*/ 0 h 440"/>
                <a:gd name="T11" fmla="*/ 248 w 248"/>
                <a:gd name="T12" fmla="*/ 440 h 4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8" h="440">
                  <a:moveTo>
                    <a:pt x="0" y="440"/>
                  </a:moveTo>
                  <a:lnTo>
                    <a:pt x="248" y="296"/>
                  </a:lnTo>
                  <a:lnTo>
                    <a:pt x="248" y="0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276" name="Line 36"/>
            <p:cNvSpPr>
              <a:spLocks noChangeShapeType="1"/>
            </p:cNvSpPr>
            <p:nvPr/>
          </p:nvSpPr>
          <p:spPr bwMode="auto">
            <a:xfrm flipV="1">
              <a:off x="1311" y="3585"/>
              <a:ext cx="0" cy="22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277" name="Freeform 37"/>
            <p:cNvSpPr>
              <a:spLocks/>
            </p:cNvSpPr>
            <p:nvPr/>
          </p:nvSpPr>
          <p:spPr bwMode="auto">
            <a:xfrm>
              <a:off x="967" y="3442"/>
              <a:ext cx="397" cy="125"/>
            </a:xfrm>
            <a:custGeom>
              <a:avLst/>
              <a:gdLst>
                <a:gd name="T0" fmla="*/ 123 w 502"/>
                <a:gd name="T1" fmla="*/ 62 h 144"/>
                <a:gd name="T2" fmla="*/ 60 w 502"/>
                <a:gd name="T3" fmla="*/ 0 h 144"/>
                <a:gd name="T4" fmla="*/ 0 w 502"/>
                <a:gd name="T5" fmla="*/ 62 h 144"/>
                <a:gd name="T6" fmla="*/ 0 60000 65536"/>
                <a:gd name="T7" fmla="*/ 0 60000 65536"/>
                <a:gd name="T8" fmla="*/ 0 60000 65536"/>
                <a:gd name="T9" fmla="*/ 0 w 502"/>
                <a:gd name="T10" fmla="*/ 0 h 144"/>
                <a:gd name="T11" fmla="*/ 502 w 502"/>
                <a:gd name="T12" fmla="*/ 144 h 14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02" h="144">
                  <a:moveTo>
                    <a:pt x="502" y="144"/>
                  </a:moveTo>
                  <a:lnTo>
                    <a:pt x="247" y="0"/>
                  </a:lnTo>
                  <a:lnTo>
                    <a:pt x="0" y="144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278" name="Line 38"/>
            <p:cNvSpPr>
              <a:spLocks noChangeShapeType="1"/>
            </p:cNvSpPr>
            <p:nvPr/>
          </p:nvSpPr>
          <p:spPr bwMode="auto">
            <a:xfrm flipH="1">
              <a:off x="1016" y="3504"/>
              <a:ext cx="147" cy="9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279" name="Freeform 39"/>
            <p:cNvSpPr>
              <a:spLocks/>
            </p:cNvSpPr>
            <p:nvPr/>
          </p:nvSpPr>
          <p:spPr bwMode="auto">
            <a:xfrm>
              <a:off x="565" y="3442"/>
              <a:ext cx="402" cy="382"/>
            </a:xfrm>
            <a:custGeom>
              <a:avLst/>
              <a:gdLst>
                <a:gd name="T0" fmla="*/ 124 w 508"/>
                <a:gd name="T1" fmla="*/ 188 h 440"/>
                <a:gd name="T2" fmla="*/ 124 w 508"/>
                <a:gd name="T3" fmla="*/ 62 h 440"/>
                <a:gd name="T4" fmla="*/ 63 w 508"/>
                <a:gd name="T5" fmla="*/ 0 h 440"/>
                <a:gd name="T6" fmla="*/ 0 w 508"/>
                <a:gd name="T7" fmla="*/ 62 h 44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08"/>
                <a:gd name="T13" fmla="*/ 0 h 440"/>
                <a:gd name="T14" fmla="*/ 508 w 508"/>
                <a:gd name="T15" fmla="*/ 440 h 44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08" h="440">
                  <a:moveTo>
                    <a:pt x="508" y="440"/>
                  </a:moveTo>
                  <a:lnTo>
                    <a:pt x="508" y="144"/>
                  </a:lnTo>
                  <a:lnTo>
                    <a:pt x="254" y="0"/>
                  </a:lnTo>
                  <a:lnTo>
                    <a:pt x="0" y="144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280" name="Freeform 40"/>
            <p:cNvSpPr>
              <a:spLocks/>
            </p:cNvSpPr>
            <p:nvPr/>
          </p:nvSpPr>
          <p:spPr bwMode="auto">
            <a:xfrm>
              <a:off x="364" y="3060"/>
              <a:ext cx="402" cy="382"/>
            </a:xfrm>
            <a:custGeom>
              <a:avLst/>
              <a:gdLst>
                <a:gd name="T0" fmla="*/ 124 w 508"/>
                <a:gd name="T1" fmla="*/ 188 h 440"/>
                <a:gd name="T2" fmla="*/ 124 w 508"/>
                <a:gd name="T3" fmla="*/ 65 h 440"/>
                <a:gd name="T4" fmla="*/ 63 w 508"/>
                <a:gd name="T5" fmla="*/ 0 h 440"/>
                <a:gd name="T6" fmla="*/ 0 w 508"/>
                <a:gd name="T7" fmla="*/ 65 h 440"/>
                <a:gd name="T8" fmla="*/ 0 w 508"/>
                <a:gd name="T9" fmla="*/ 188 h 4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8"/>
                <a:gd name="T16" fmla="*/ 0 h 440"/>
                <a:gd name="T17" fmla="*/ 508 w 508"/>
                <a:gd name="T18" fmla="*/ 440 h 4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8" h="440">
                  <a:moveTo>
                    <a:pt x="508" y="440"/>
                  </a:moveTo>
                  <a:lnTo>
                    <a:pt x="508" y="151"/>
                  </a:lnTo>
                  <a:lnTo>
                    <a:pt x="254" y="0"/>
                  </a:lnTo>
                  <a:lnTo>
                    <a:pt x="0" y="151"/>
                  </a:lnTo>
                  <a:lnTo>
                    <a:pt x="0" y="440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281" name="Line 41"/>
            <p:cNvSpPr>
              <a:spLocks noChangeShapeType="1"/>
            </p:cNvSpPr>
            <p:nvPr/>
          </p:nvSpPr>
          <p:spPr bwMode="auto">
            <a:xfrm flipH="1" flipV="1">
              <a:off x="364" y="3442"/>
              <a:ext cx="201" cy="12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282" name="Line 42"/>
            <p:cNvSpPr>
              <a:spLocks noChangeShapeType="1"/>
            </p:cNvSpPr>
            <p:nvPr/>
          </p:nvSpPr>
          <p:spPr bwMode="auto">
            <a:xfrm flipH="1" flipV="1">
              <a:off x="364" y="3692"/>
              <a:ext cx="201" cy="1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283" name="Line 43"/>
            <p:cNvSpPr>
              <a:spLocks noChangeShapeType="1"/>
            </p:cNvSpPr>
            <p:nvPr/>
          </p:nvSpPr>
          <p:spPr bwMode="auto">
            <a:xfrm flipV="1">
              <a:off x="1162" y="3185"/>
              <a:ext cx="1" cy="25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284" name="Line 44"/>
            <p:cNvSpPr>
              <a:spLocks noChangeShapeType="1"/>
            </p:cNvSpPr>
            <p:nvPr/>
          </p:nvSpPr>
          <p:spPr bwMode="auto">
            <a:xfrm flipH="1">
              <a:off x="364" y="3824"/>
              <a:ext cx="201" cy="11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285" name="Rectangle 45"/>
            <p:cNvSpPr>
              <a:spLocks noChangeArrowheads="1"/>
            </p:cNvSpPr>
            <p:nvPr/>
          </p:nvSpPr>
          <p:spPr bwMode="auto">
            <a:xfrm>
              <a:off x="1099" y="2994"/>
              <a:ext cx="264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GB" altLang="en-GB" sz="2200">
                  <a:latin typeface="Arial" charset="0"/>
                </a:rPr>
                <a:t>OH</a:t>
              </a:r>
            </a:p>
          </p:txBody>
        </p:sp>
        <p:sp>
          <p:nvSpPr>
            <p:cNvPr id="10286" name="Rectangle 46"/>
            <p:cNvSpPr>
              <a:spLocks noChangeArrowheads="1"/>
            </p:cNvSpPr>
            <p:nvPr/>
          </p:nvSpPr>
          <p:spPr bwMode="auto">
            <a:xfrm>
              <a:off x="699" y="3845"/>
              <a:ext cx="137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GB" altLang="en-GB" sz="2200">
                  <a:latin typeface="Arial" charset="0"/>
                </a:rPr>
                <a:t>O</a:t>
              </a:r>
            </a:p>
          </p:txBody>
        </p:sp>
        <p:sp>
          <p:nvSpPr>
            <p:cNvPr id="10287" name="Line 47"/>
            <p:cNvSpPr>
              <a:spLocks noChangeShapeType="1"/>
            </p:cNvSpPr>
            <p:nvPr/>
          </p:nvSpPr>
          <p:spPr bwMode="auto">
            <a:xfrm>
              <a:off x="563" y="3822"/>
              <a:ext cx="149" cy="10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288" name="Line 48"/>
            <p:cNvSpPr>
              <a:spLocks noChangeShapeType="1"/>
            </p:cNvSpPr>
            <p:nvPr/>
          </p:nvSpPr>
          <p:spPr bwMode="auto">
            <a:xfrm>
              <a:off x="565" y="3569"/>
              <a:ext cx="1" cy="2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289" name="Line 49"/>
            <p:cNvSpPr>
              <a:spLocks noChangeShapeType="1"/>
            </p:cNvSpPr>
            <p:nvPr/>
          </p:nvSpPr>
          <p:spPr bwMode="auto">
            <a:xfrm>
              <a:off x="1570" y="3955"/>
              <a:ext cx="152" cy="1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290" name="Line 50"/>
            <p:cNvSpPr>
              <a:spLocks noChangeShapeType="1"/>
            </p:cNvSpPr>
            <p:nvPr/>
          </p:nvSpPr>
          <p:spPr bwMode="auto">
            <a:xfrm flipV="1">
              <a:off x="1417" y="3955"/>
              <a:ext cx="147" cy="1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291" name="Line 51"/>
            <p:cNvSpPr>
              <a:spLocks noChangeShapeType="1"/>
            </p:cNvSpPr>
            <p:nvPr/>
          </p:nvSpPr>
          <p:spPr bwMode="auto">
            <a:xfrm>
              <a:off x="1364" y="3824"/>
              <a:ext cx="200" cy="12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292" name="Line 52"/>
            <p:cNvSpPr>
              <a:spLocks noChangeShapeType="1"/>
            </p:cNvSpPr>
            <p:nvPr/>
          </p:nvSpPr>
          <p:spPr bwMode="auto">
            <a:xfrm flipV="1">
              <a:off x="1561" y="3824"/>
              <a:ext cx="201" cy="13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293" name="Line 53"/>
            <p:cNvSpPr>
              <a:spLocks noChangeShapeType="1"/>
            </p:cNvSpPr>
            <p:nvPr/>
          </p:nvSpPr>
          <p:spPr bwMode="auto">
            <a:xfrm>
              <a:off x="1757" y="3823"/>
              <a:ext cx="201" cy="12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294" name="Line 54"/>
            <p:cNvSpPr>
              <a:spLocks noChangeShapeType="1"/>
            </p:cNvSpPr>
            <p:nvPr/>
          </p:nvSpPr>
          <p:spPr bwMode="auto">
            <a:xfrm flipV="1">
              <a:off x="1953" y="3816"/>
              <a:ext cx="201" cy="13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295" name="Line 55"/>
            <p:cNvSpPr>
              <a:spLocks noChangeShapeType="1"/>
            </p:cNvSpPr>
            <p:nvPr/>
          </p:nvSpPr>
          <p:spPr bwMode="auto">
            <a:xfrm>
              <a:off x="2151" y="3815"/>
              <a:ext cx="201" cy="12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296" name="Line 56"/>
            <p:cNvSpPr>
              <a:spLocks noChangeShapeType="1"/>
            </p:cNvSpPr>
            <p:nvPr/>
          </p:nvSpPr>
          <p:spPr bwMode="auto">
            <a:xfrm flipV="1">
              <a:off x="2346" y="3810"/>
              <a:ext cx="201" cy="13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297" name="Line 57"/>
            <p:cNvSpPr>
              <a:spLocks noChangeShapeType="1"/>
            </p:cNvSpPr>
            <p:nvPr/>
          </p:nvSpPr>
          <p:spPr bwMode="auto">
            <a:xfrm>
              <a:off x="2544" y="3810"/>
              <a:ext cx="201" cy="12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298" name="Line 58"/>
            <p:cNvSpPr>
              <a:spLocks noChangeShapeType="1"/>
            </p:cNvSpPr>
            <p:nvPr/>
          </p:nvSpPr>
          <p:spPr bwMode="auto">
            <a:xfrm>
              <a:off x="544" y="2823"/>
              <a:ext cx="0" cy="25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299" name="Line 59"/>
            <p:cNvSpPr>
              <a:spLocks noChangeShapeType="1"/>
            </p:cNvSpPr>
            <p:nvPr/>
          </p:nvSpPr>
          <p:spPr bwMode="auto">
            <a:xfrm>
              <a:off x="585" y="2822"/>
              <a:ext cx="0" cy="2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300" name="Rectangle 60"/>
            <p:cNvSpPr>
              <a:spLocks noChangeArrowheads="1"/>
            </p:cNvSpPr>
            <p:nvPr/>
          </p:nvSpPr>
          <p:spPr bwMode="auto">
            <a:xfrm>
              <a:off x="500" y="2642"/>
              <a:ext cx="137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GB" altLang="en-GB" sz="2200">
                  <a:latin typeface="Arial" charset="0"/>
                </a:rPr>
                <a:t>O</a:t>
              </a:r>
            </a:p>
          </p:txBody>
        </p:sp>
        <p:sp>
          <p:nvSpPr>
            <p:cNvPr id="10301" name="Rectangle 61"/>
            <p:cNvSpPr>
              <a:spLocks noChangeArrowheads="1"/>
            </p:cNvSpPr>
            <p:nvPr/>
          </p:nvSpPr>
          <p:spPr bwMode="auto">
            <a:xfrm>
              <a:off x="1804" y="3264"/>
              <a:ext cx="1428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GB" altLang="en-GB" dirty="0" err="1">
                  <a:solidFill>
                    <a:srgbClr val="FF0000"/>
                  </a:solidFill>
                  <a:latin typeface="Arial" charset="0"/>
                </a:rPr>
                <a:t>Nabilone</a:t>
              </a:r>
              <a:r>
                <a:rPr lang="en-GB" altLang="en-GB" dirty="0">
                  <a:solidFill>
                    <a:srgbClr val="FF0000"/>
                  </a:solidFill>
                  <a:latin typeface="Arial" charset="0"/>
                </a:rPr>
                <a:t> = </a:t>
              </a:r>
              <a:r>
                <a:rPr lang="en-GB" altLang="en-GB" dirty="0" smtClean="0">
                  <a:solidFill>
                    <a:srgbClr val="FF0000"/>
                  </a:solidFill>
                  <a:latin typeface="Arial" charset="0"/>
                </a:rPr>
                <a:t>®</a:t>
              </a:r>
              <a:r>
                <a:rPr lang="en-GB" altLang="en-GB" dirty="0" err="1" smtClean="0">
                  <a:solidFill>
                    <a:srgbClr val="FF0000"/>
                  </a:solidFill>
                  <a:latin typeface="Arial" charset="0"/>
                </a:rPr>
                <a:t>Cesamet</a:t>
              </a:r>
              <a:endParaRPr lang="en-GB" altLang="en-GB" dirty="0">
                <a:solidFill>
                  <a:srgbClr val="FF0000"/>
                </a:solidFill>
                <a:latin typeface="Arial" charset="0"/>
              </a:endParaRPr>
            </a:p>
            <a:p>
              <a:pPr eaLnBrk="0" hangingPunct="0"/>
              <a:r>
                <a:rPr lang="en-GB" altLang="en-GB" dirty="0">
                  <a:solidFill>
                    <a:srgbClr val="FF0000"/>
                  </a:solidFill>
                  <a:latin typeface="Arial" charset="0"/>
                </a:rPr>
                <a:t>(1 mg capsules)</a:t>
              </a:r>
              <a:endParaRPr lang="en-GB" altLang="en-GB" sz="1600" dirty="0">
                <a:solidFill>
                  <a:srgbClr val="FF0000"/>
                </a:solidFill>
                <a:latin typeface="Arial" charset="0"/>
              </a:endParaRPr>
            </a:p>
          </p:txBody>
        </p:sp>
        <p:grpSp>
          <p:nvGrpSpPr>
            <p:cNvPr id="3" name="Group 62"/>
            <p:cNvGrpSpPr>
              <a:grpSpLocks/>
            </p:cNvGrpSpPr>
            <p:nvPr/>
          </p:nvGrpSpPr>
          <p:grpSpPr bwMode="auto">
            <a:xfrm>
              <a:off x="2400" y="1997"/>
              <a:ext cx="3072" cy="1075"/>
              <a:chOff x="2820" y="1897"/>
              <a:chExt cx="3072" cy="1075"/>
            </a:xfrm>
          </p:grpSpPr>
          <p:sp>
            <p:nvSpPr>
              <p:cNvPr id="10304" name="Rectangle 63"/>
              <p:cNvSpPr>
                <a:spLocks noChangeArrowheads="1"/>
              </p:cNvSpPr>
              <p:nvPr/>
            </p:nvSpPr>
            <p:spPr bwMode="auto">
              <a:xfrm>
                <a:off x="3264" y="2196"/>
                <a:ext cx="1155" cy="523"/>
              </a:xfrm>
              <a:prstGeom prst="rect">
                <a:avLst/>
              </a:prstGeom>
              <a:noFill/>
              <a:ln w="9525">
                <a:noFill/>
                <a:prstDash val="sysDot"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r" eaLnBrk="0" hangingPunct="0"/>
                <a:r>
                  <a:rPr lang="en-GB" altLang="en-GB" dirty="0">
                    <a:solidFill>
                      <a:srgbClr val="003300"/>
                    </a:solidFill>
                    <a:latin typeface="Arial" charset="0"/>
                  </a:rPr>
                  <a:t>	</a:t>
                </a:r>
                <a:r>
                  <a:rPr lang="en-GB" altLang="en-GB" dirty="0">
                    <a:solidFill>
                      <a:srgbClr val="FF0000"/>
                    </a:solidFill>
                    <a:latin typeface="Arial" charset="0"/>
                  </a:rPr>
                  <a:t>Country</a:t>
                </a:r>
              </a:p>
              <a:p>
                <a:pPr algn="r" eaLnBrk="0" hangingPunct="0"/>
                <a:r>
                  <a:rPr lang="en-GB" altLang="en-GB" dirty="0">
                    <a:solidFill>
                      <a:srgbClr val="FF0000"/>
                    </a:solidFill>
                    <a:latin typeface="Arial" charset="0"/>
                  </a:rPr>
                  <a:t>Anti-emetic</a:t>
                </a:r>
              </a:p>
              <a:p>
                <a:pPr algn="r" eaLnBrk="0" hangingPunct="0"/>
                <a:r>
                  <a:rPr lang="en-GB" altLang="en-GB" dirty="0" smtClean="0">
                    <a:solidFill>
                      <a:srgbClr val="FF0000"/>
                    </a:solidFill>
                    <a:latin typeface="Arial" charset="0"/>
                  </a:rPr>
                  <a:t>Appetite stimulant</a:t>
                </a:r>
                <a:endParaRPr lang="en-GB" altLang="en-GB" dirty="0">
                  <a:solidFill>
                    <a:srgbClr val="FF0000"/>
                  </a:solidFill>
                  <a:latin typeface="Arial" charset="0"/>
                </a:endParaRPr>
              </a:p>
            </p:txBody>
          </p:sp>
          <p:grpSp>
            <p:nvGrpSpPr>
              <p:cNvPr id="4" name="Group 64"/>
              <p:cNvGrpSpPr>
                <a:grpSpLocks/>
              </p:cNvGrpSpPr>
              <p:nvPr/>
            </p:nvGrpSpPr>
            <p:grpSpPr bwMode="auto">
              <a:xfrm>
                <a:off x="2820" y="1899"/>
                <a:ext cx="3072" cy="1073"/>
                <a:chOff x="3215" y="1819"/>
                <a:chExt cx="2942" cy="1073"/>
              </a:xfrm>
            </p:grpSpPr>
            <p:sp>
              <p:nvSpPr>
                <p:cNvPr id="10309" name="Rectangle 65"/>
                <p:cNvSpPr>
                  <a:spLocks noChangeArrowheads="1"/>
                </p:cNvSpPr>
                <p:nvPr/>
              </p:nvSpPr>
              <p:spPr bwMode="auto">
                <a:xfrm>
                  <a:off x="3215" y="1819"/>
                  <a:ext cx="2941" cy="1073"/>
                </a:xfrm>
                <a:prstGeom prst="rect">
                  <a:avLst/>
                </a:prstGeom>
                <a:noFill/>
                <a:ln w="12700">
                  <a:solidFill>
                    <a:srgbClr val="0033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310" name="Line 66"/>
                <p:cNvSpPr>
                  <a:spLocks noChangeShapeType="1"/>
                </p:cNvSpPr>
                <p:nvPr/>
              </p:nvSpPr>
              <p:spPr bwMode="auto">
                <a:xfrm>
                  <a:off x="3225" y="2124"/>
                  <a:ext cx="2932" cy="1"/>
                </a:xfrm>
                <a:prstGeom prst="line">
                  <a:avLst/>
                </a:prstGeom>
                <a:noFill/>
                <a:ln w="12700">
                  <a:solidFill>
                    <a:srgbClr val="0033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10306" name="Line 67"/>
              <p:cNvSpPr>
                <a:spLocks noChangeShapeType="1"/>
              </p:cNvSpPr>
              <p:nvPr/>
            </p:nvSpPr>
            <p:spPr bwMode="auto">
              <a:xfrm flipH="1">
                <a:off x="4496" y="1897"/>
                <a:ext cx="1" cy="1072"/>
              </a:xfrm>
              <a:prstGeom prst="line">
                <a:avLst/>
              </a:prstGeom>
              <a:noFill/>
              <a:ln w="12700">
                <a:solidFill>
                  <a:srgbClr val="00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10307" name="Rectangle 68"/>
              <p:cNvSpPr>
                <a:spLocks noChangeArrowheads="1"/>
              </p:cNvSpPr>
              <p:nvPr/>
            </p:nvSpPr>
            <p:spPr bwMode="auto">
              <a:xfrm>
                <a:off x="5182" y="1947"/>
                <a:ext cx="574" cy="779"/>
              </a:xfrm>
              <a:prstGeom prst="rect">
                <a:avLst/>
              </a:prstGeom>
              <a:noFill/>
              <a:ln w="9525">
                <a:noFill/>
                <a:prstDash val="sysDot"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 eaLnBrk="0" hangingPunct="0"/>
                <a:r>
                  <a:rPr lang="en-GB" altLang="en-GB" dirty="0" err="1">
                    <a:solidFill>
                      <a:srgbClr val="FFFF00"/>
                    </a:solidFill>
                    <a:latin typeface="Arial" charset="0"/>
                  </a:rPr>
                  <a:t>Nabilone</a:t>
                </a:r>
                <a:endParaRPr lang="en-GB" altLang="en-GB" dirty="0">
                  <a:solidFill>
                    <a:srgbClr val="FFFF00"/>
                  </a:solidFill>
                  <a:latin typeface="Arial" charset="0"/>
                </a:endParaRPr>
              </a:p>
              <a:p>
                <a:pPr algn="ctr" eaLnBrk="0" hangingPunct="0">
                  <a:lnSpc>
                    <a:spcPts val="1000"/>
                  </a:lnSpc>
                </a:pPr>
                <a:endParaRPr lang="en-GB" altLang="en-GB" dirty="0">
                  <a:solidFill>
                    <a:srgbClr val="FFFF00"/>
                  </a:solidFill>
                  <a:latin typeface="Arial" charset="0"/>
                </a:endParaRPr>
              </a:p>
              <a:p>
                <a:pPr algn="ctr" eaLnBrk="0" hangingPunct="0"/>
                <a:r>
                  <a:rPr lang="en-GB" altLang="en-GB" dirty="0">
                    <a:solidFill>
                      <a:srgbClr val="FFFF00"/>
                    </a:solidFill>
                    <a:latin typeface="Arial" charset="0"/>
                  </a:rPr>
                  <a:t>UK*</a:t>
                </a:r>
              </a:p>
              <a:p>
                <a:pPr algn="ctr" eaLnBrk="0" hangingPunct="0"/>
                <a:r>
                  <a:rPr lang="en-GB" altLang="en-GB" dirty="0">
                    <a:solidFill>
                      <a:srgbClr val="FFFF00"/>
                    </a:solidFill>
                    <a:latin typeface="Arial" charset="0"/>
                  </a:rPr>
                  <a:t>Yes</a:t>
                </a:r>
              </a:p>
              <a:p>
                <a:pPr algn="ctr" eaLnBrk="0" hangingPunct="0"/>
                <a:r>
                  <a:rPr lang="en-GB" altLang="en-GB" dirty="0">
                    <a:solidFill>
                      <a:srgbClr val="FFFF00"/>
                    </a:solidFill>
                    <a:latin typeface="Arial" charset="0"/>
                  </a:rPr>
                  <a:t>No</a:t>
                </a:r>
              </a:p>
            </p:txBody>
          </p:sp>
          <p:sp>
            <p:nvSpPr>
              <p:cNvPr id="10308" name="Rectangle 69"/>
              <p:cNvSpPr>
                <a:spLocks noChangeArrowheads="1"/>
              </p:cNvSpPr>
              <p:nvPr/>
            </p:nvSpPr>
            <p:spPr bwMode="auto">
              <a:xfrm>
                <a:off x="4632" y="1947"/>
                <a:ext cx="299" cy="779"/>
              </a:xfrm>
              <a:prstGeom prst="rect">
                <a:avLst/>
              </a:prstGeom>
              <a:noFill/>
              <a:ln w="9525">
                <a:noFill/>
                <a:prstDash val="sysDot"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 eaLnBrk="0" hangingPunct="0"/>
                <a:r>
                  <a:rPr lang="en-GB" altLang="en-GB" dirty="0">
                    <a:solidFill>
                      <a:srgbClr val="FFFF00"/>
                    </a:solidFill>
                    <a:latin typeface="Arial" charset="0"/>
                  </a:rPr>
                  <a:t>THC</a:t>
                </a:r>
              </a:p>
              <a:p>
                <a:pPr algn="ctr" eaLnBrk="0" hangingPunct="0">
                  <a:lnSpc>
                    <a:spcPts val="1000"/>
                  </a:lnSpc>
                </a:pPr>
                <a:endParaRPr lang="en-GB" altLang="en-GB" dirty="0">
                  <a:solidFill>
                    <a:srgbClr val="FFFF00"/>
                  </a:solidFill>
                  <a:latin typeface="Arial" charset="0"/>
                </a:endParaRPr>
              </a:p>
              <a:p>
                <a:pPr algn="ctr" eaLnBrk="0" hangingPunct="0"/>
                <a:r>
                  <a:rPr lang="en-GB" altLang="en-GB" dirty="0">
                    <a:solidFill>
                      <a:srgbClr val="FFFF00"/>
                    </a:solidFill>
                    <a:latin typeface="Arial" charset="0"/>
                  </a:rPr>
                  <a:t>USA</a:t>
                </a:r>
              </a:p>
              <a:p>
                <a:pPr algn="ctr" eaLnBrk="0" hangingPunct="0"/>
                <a:r>
                  <a:rPr lang="en-GB" altLang="en-GB" dirty="0">
                    <a:solidFill>
                      <a:srgbClr val="FFFF00"/>
                    </a:solidFill>
                    <a:latin typeface="Arial" charset="0"/>
                  </a:rPr>
                  <a:t>Yes</a:t>
                </a:r>
              </a:p>
              <a:p>
                <a:pPr algn="ctr" eaLnBrk="0" hangingPunct="0"/>
                <a:r>
                  <a:rPr lang="en-GB" altLang="en-GB" dirty="0">
                    <a:solidFill>
                      <a:srgbClr val="FFFF00"/>
                    </a:solidFill>
                    <a:latin typeface="Arial" charset="0"/>
                  </a:rPr>
                  <a:t>Yes</a:t>
                </a:r>
              </a:p>
            </p:txBody>
          </p:sp>
        </p:grpSp>
        <p:sp>
          <p:nvSpPr>
            <p:cNvPr id="10303" name="Rectangle 70"/>
            <p:cNvSpPr>
              <a:spLocks noChangeArrowheads="1"/>
            </p:cNvSpPr>
            <p:nvPr/>
          </p:nvSpPr>
          <p:spPr bwMode="auto">
            <a:xfrm>
              <a:off x="4738" y="3130"/>
              <a:ext cx="625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GB" altLang="en-GB" dirty="0">
                  <a:solidFill>
                    <a:srgbClr val="FFFF00"/>
                  </a:solidFill>
                  <a:latin typeface="Arial" charset="0"/>
                </a:rPr>
                <a:t>*Also</a:t>
              </a:r>
            </a:p>
            <a:p>
              <a:pPr algn="ctr" eaLnBrk="0" hangingPunct="0"/>
              <a:r>
                <a:rPr lang="en-GB" altLang="en-GB" dirty="0">
                  <a:solidFill>
                    <a:srgbClr val="FFFF00"/>
                  </a:solidFill>
                  <a:latin typeface="Arial" charset="0"/>
                </a:rPr>
                <a:t>Canada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Wellcome</a:t>
            </a:r>
            <a:r>
              <a:rPr lang="en-GB" dirty="0" smtClean="0"/>
              <a:t> History of Medicine</a:t>
            </a:r>
            <a:endParaRPr lang="en-GB" dirty="0"/>
          </a:p>
        </p:txBody>
      </p:sp>
      <p:pic>
        <p:nvPicPr>
          <p:cNvPr id="348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484784"/>
            <a:ext cx="4767490" cy="6033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~AUT00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762000"/>
            <a:ext cx="4987925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981200"/>
            <a:ext cx="7772400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smtClean="0"/>
              <a:t>G.W.PHARMA</a:t>
            </a:r>
          </a:p>
          <a:p>
            <a:pPr eaLnBrk="1" hangingPunct="1">
              <a:buFontTx/>
              <a:buNone/>
            </a:pPr>
            <a:r>
              <a:rPr lang="en-GB" smtClean="0"/>
              <a:t> Legal cannabis</a:t>
            </a:r>
          </a:p>
          <a:p>
            <a:pPr eaLnBrk="1" hangingPunct="1">
              <a:buFontTx/>
              <a:buNone/>
            </a:pPr>
            <a:r>
              <a:rPr lang="en-GB" smtClean="0"/>
              <a:t> plants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877425" cy="131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3105835"/>
            <a:ext cx="631844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 smtClean="0"/>
              <a:t>Smoking delivers</a:t>
            </a:r>
          </a:p>
          <a:p>
            <a:r>
              <a:rPr lang="en-GB" sz="2800" b="1" dirty="0" smtClean="0"/>
              <a:t>    THC efficiently </a:t>
            </a:r>
          </a:p>
          <a:p>
            <a:endParaRPr lang="en-GB" sz="2800" b="1" dirty="0" smtClean="0"/>
          </a:p>
          <a:p>
            <a:r>
              <a:rPr lang="en-GB" sz="2800" b="1" dirty="0" smtClean="0"/>
              <a:t>Is Vaporisation </a:t>
            </a:r>
          </a:p>
          <a:p>
            <a:r>
              <a:rPr lang="en-GB" sz="2800" b="1" dirty="0" smtClean="0"/>
              <a:t>An Alternative?</a:t>
            </a:r>
          </a:p>
        </p:txBody>
      </p:sp>
      <p:pic>
        <p:nvPicPr>
          <p:cNvPr id="3" name="Picture 2" descr="~AUT000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0"/>
            <a:ext cx="47212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Sativex sublingual metered dose</a:t>
            </a:r>
            <a:br>
              <a:rPr lang="en-GB" dirty="0" smtClean="0"/>
            </a:br>
            <a:r>
              <a:rPr lang="en-GB" dirty="0" smtClean="0"/>
              <a:t>spray: GW Pharma</a:t>
            </a:r>
            <a:endParaRPr lang="en-GB" dirty="0"/>
          </a:p>
        </p:txBody>
      </p:sp>
      <p:pic>
        <p:nvPicPr>
          <p:cNvPr id="3" name="Picture 2" descr="http://marijuanamouthspray.com/wp-content/uploads/2008/07/sativex_art_160_200708070950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1556792"/>
            <a:ext cx="4752528" cy="4752528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Randomised controlled clinical trial</a:t>
            </a:r>
            <a:endParaRPr lang="en-GB" dirty="0"/>
          </a:p>
        </p:txBody>
      </p:sp>
      <p:pic>
        <p:nvPicPr>
          <p:cNvPr id="55298" name="Picture 2" descr="http://gollum.lib.uic.edu/dentistry/files/images/Slide2_0.preview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340768"/>
            <a:ext cx="6768752" cy="5076564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76300"/>
            <a:ext cx="7772400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smtClean="0"/>
              <a:t>Cannabis and Pain</a:t>
            </a:r>
            <a:endParaRPr lang="en-US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b="1" dirty="0" smtClean="0"/>
              <a:t>Pain relief in various animal models, especially of neuropathic pain</a:t>
            </a:r>
          </a:p>
          <a:p>
            <a:pPr eaLnBrk="1" hangingPunct="1"/>
            <a:r>
              <a:rPr lang="en-GB" b="1" dirty="0" smtClean="0"/>
              <a:t>Effects blocked by rimonabant or in CB1 knockout mice</a:t>
            </a:r>
          </a:p>
          <a:p>
            <a:pPr eaLnBrk="1" hangingPunct="1"/>
            <a:r>
              <a:rPr lang="en-GB" b="1" dirty="0" smtClean="0"/>
              <a:t>Interactions with </a:t>
            </a:r>
            <a:r>
              <a:rPr lang="en-GB" b="1" dirty="0" err="1" smtClean="0"/>
              <a:t>opioid</a:t>
            </a:r>
            <a:r>
              <a:rPr lang="en-GB" b="1" dirty="0" smtClean="0"/>
              <a:t> mechanisms, synergistic in nature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066800" y="1676400"/>
          <a:ext cx="7543800" cy="5181600"/>
        </p:xfrm>
        <a:graphic>
          <a:graphicData uri="http://schemas.openxmlformats.org/presentationml/2006/ole">
            <p:oleObj spid="_x0000_s1026" name="Chart" r:id="rId3" imgW="7772400" imgH="4114800" progId="MSGraph.Chart.8">
              <p:embed followColorScheme="full"/>
            </p:oleObj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6781800" y="1600200"/>
          <a:ext cx="1752600" cy="533400"/>
        </p:xfrm>
        <a:graphic>
          <a:graphicData uri="http://schemas.openxmlformats.org/presentationml/2006/ole">
            <p:oleObj spid="_x0000_s1027" name="Chart" r:id="rId4" imgW="7772400" imgH="4114800" progId="MSGraph.Chart.8">
              <p:embed followColorScheme="full"/>
            </p:oleObj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6781800" y="2133600"/>
          <a:ext cx="1752600" cy="457200"/>
        </p:xfrm>
        <a:graphic>
          <a:graphicData uri="http://schemas.openxmlformats.org/presentationml/2006/ole">
            <p:oleObj spid="_x0000_s1028" name="Chart" r:id="rId5" imgW="7772400" imgH="4114800" progId="MSGraph.Chart.8">
              <p:embed followColorScheme="full"/>
            </p:oleObj>
          </a:graphicData>
        </a:graphic>
      </p:graphicFrame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2286000" y="4191000"/>
            <a:ext cx="6273800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b="1">
                <a:latin typeface="Arial" charset="0"/>
              </a:rPr>
              <a:t>Mean Treatment Difference =  </a:t>
            </a:r>
            <a:r>
              <a:rPr lang="en-GB" sz="3200" b="1">
                <a:latin typeface="Arial" charset="0"/>
              </a:rPr>
              <a:t>-1.25</a:t>
            </a:r>
            <a:r>
              <a:rPr lang="en-GB" b="1">
                <a:latin typeface="Arial" charset="0"/>
              </a:rPr>
              <a:t> </a:t>
            </a:r>
          </a:p>
          <a:p>
            <a:pPr algn="ctr">
              <a:spcBef>
                <a:spcPct val="50000"/>
              </a:spcBef>
            </a:pPr>
            <a:r>
              <a:rPr lang="en-GB" sz="2000" b="1">
                <a:latin typeface="Arial" charset="0"/>
              </a:rPr>
              <a:t>(95%CI: -2.11, -0.39) </a:t>
            </a:r>
            <a:r>
              <a:rPr lang="en-GB" b="1">
                <a:latin typeface="Arial" charset="0"/>
              </a:rPr>
              <a:t>p = 0.005 </a:t>
            </a:r>
          </a:p>
        </p:txBody>
      </p:sp>
      <p:sp>
        <p:nvSpPr>
          <p:cNvPr id="1030" name="Text Box 6"/>
          <p:cNvSpPr txBox="1">
            <a:spLocks noChangeArrowheads="1"/>
          </p:cNvSpPr>
          <p:nvPr/>
        </p:nvSpPr>
        <p:spPr bwMode="auto">
          <a:xfrm rot="-5400000">
            <a:off x="-1828800" y="3733800"/>
            <a:ext cx="51816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>
                <a:latin typeface="Arial" charset="0"/>
              </a:rPr>
              <a:t>Mean BS-11 Pain Score</a:t>
            </a:r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1066800" y="381000"/>
            <a:ext cx="701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457200" y="193675"/>
            <a:ext cx="8458200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 b="1" dirty="0">
                <a:latin typeface="Comic Sans MS" pitchFamily="66" charset="0"/>
              </a:rPr>
              <a:t>Central neuropathic pain in MS: </a:t>
            </a:r>
          </a:p>
          <a:p>
            <a:r>
              <a:rPr lang="en-GB" sz="3200" b="1" dirty="0">
                <a:latin typeface="Comic Sans MS" pitchFamily="66" charset="0"/>
              </a:rPr>
              <a:t>Change in BS-11 Pain </a:t>
            </a:r>
            <a:r>
              <a:rPr lang="en-GB" sz="3200" b="1" dirty="0" smtClean="0">
                <a:latin typeface="Comic Sans MS" pitchFamily="66" charset="0"/>
              </a:rPr>
              <a:t>Score: GW Pharma</a:t>
            </a:r>
            <a:endParaRPr lang="en-GB" sz="3200" b="1" dirty="0">
              <a:latin typeface="Comic Sans MS" pitchFamily="66" charset="0"/>
            </a:endParaRPr>
          </a:p>
          <a:p>
            <a:endParaRPr lang="en-GB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31775"/>
            <a:ext cx="7772400" cy="1431925"/>
          </a:xfrm>
        </p:spPr>
        <p:txBody>
          <a:bodyPr/>
          <a:lstStyle/>
          <a:p>
            <a:pPr eaLnBrk="1" hangingPunct="1"/>
            <a:r>
              <a:rPr lang="en-GB" smtClean="0"/>
              <a:t>Cannabis and Multiple Sclerosis</a:t>
            </a:r>
            <a:endParaRPr lang="en-US" smtClean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00200"/>
            <a:ext cx="7772400" cy="4495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GB" sz="2400" b="1" smtClean="0"/>
              <a:t>Effective in animal models of muscle spasm/rigidity</a:t>
            </a:r>
          </a:p>
          <a:p>
            <a:pPr eaLnBrk="1" hangingPunct="1">
              <a:lnSpc>
                <a:spcPct val="80000"/>
              </a:lnSpc>
            </a:pPr>
            <a:endParaRPr lang="en-GB" sz="2400" b="1" smtClean="0"/>
          </a:p>
          <a:p>
            <a:pPr eaLnBrk="1" hangingPunct="1">
              <a:lnSpc>
                <a:spcPct val="80000"/>
              </a:lnSpc>
            </a:pPr>
            <a:r>
              <a:rPr lang="en-GB" sz="2400" b="1" smtClean="0"/>
              <a:t>Anecdotal evidence for use by MS patients</a:t>
            </a:r>
          </a:p>
          <a:p>
            <a:pPr eaLnBrk="1" hangingPunct="1">
              <a:lnSpc>
                <a:spcPct val="80000"/>
              </a:lnSpc>
            </a:pPr>
            <a:endParaRPr lang="en-GB" sz="2400" b="1" smtClean="0"/>
          </a:p>
          <a:p>
            <a:pPr eaLnBrk="1" hangingPunct="1">
              <a:lnSpc>
                <a:spcPct val="80000"/>
              </a:lnSpc>
            </a:pPr>
            <a:r>
              <a:rPr lang="en-GB" sz="2400" b="1" smtClean="0"/>
              <a:t>Results of MRC-sponsored trial in 630 patients </a:t>
            </a:r>
          </a:p>
          <a:p>
            <a:pPr eaLnBrk="1" hangingPunct="1">
              <a:lnSpc>
                <a:spcPct val="80000"/>
              </a:lnSpc>
            </a:pPr>
            <a:endParaRPr lang="en-GB" sz="2400" b="1" smtClean="0"/>
          </a:p>
          <a:p>
            <a:pPr eaLnBrk="1" hangingPunct="1">
              <a:lnSpc>
                <a:spcPct val="80000"/>
              </a:lnSpc>
            </a:pPr>
            <a:r>
              <a:rPr lang="en-GB" sz="2400" b="1" smtClean="0"/>
              <a:t>Cannabis extract orally compared with placebo or pure THC. Cannabis and THC improved patients’ perception of muscle spasm and pain, but no objective benefit on spasticity scale until 12 months.</a:t>
            </a:r>
          </a:p>
          <a:p>
            <a:pPr eaLnBrk="1" hangingPunct="1">
              <a:lnSpc>
                <a:spcPct val="80000"/>
              </a:lnSpc>
            </a:pPr>
            <a:endParaRPr lang="en-GB" sz="2400" b="1" smtClean="0"/>
          </a:p>
          <a:p>
            <a:pPr eaLnBrk="1" hangingPunct="1">
              <a:lnSpc>
                <a:spcPct val="80000"/>
              </a:lnSpc>
            </a:pPr>
            <a:r>
              <a:rPr lang="en-GB" sz="2400" b="1" smtClean="0"/>
              <a:t>Benefits appear marginal but real</a:t>
            </a:r>
            <a:endParaRPr lang="en-US" sz="2400" b="1" smtClean="0"/>
          </a:p>
          <a:p>
            <a:pPr eaLnBrk="1" hangingPunct="1"/>
            <a:endParaRPr lang="en-US" sz="2800" b="1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Results of MRC trial in MS</a:t>
            </a:r>
            <a:br>
              <a:rPr lang="en-GB" dirty="0" smtClean="0"/>
            </a:br>
            <a:r>
              <a:rPr lang="en-GB" sz="1800" i="1" dirty="0" err="1" smtClean="0"/>
              <a:t>Zajicek</a:t>
            </a:r>
            <a:r>
              <a:rPr lang="en-GB" sz="1800" i="1" dirty="0" smtClean="0"/>
              <a:t> et al 2005, J </a:t>
            </a:r>
            <a:r>
              <a:rPr lang="en-GB" sz="1800" i="1" dirty="0" err="1" smtClean="0"/>
              <a:t>Neurol.Neurosurgery</a:t>
            </a:r>
            <a:r>
              <a:rPr lang="en-GB" sz="1800" i="1" dirty="0" smtClean="0"/>
              <a:t> Psychiatry,76:1664</a:t>
            </a:r>
            <a:endParaRPr lang="en-GB" sz="1300" dirty="0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84784"/>
            <a:ext cx="7848600" cy="48768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76300"/>
            <a:ext cx="7772400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dirty="0" smtClean="0"/>
              <a:t>Other Actions of THC</a:t>
            </a:r>
            <a:endParaRPr lang="en-US" dirty="0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GB" sz="2800" b="1" dirty="0" smtClean="0"/>
              <a:t>Powerful anti-emetic actions in animals and man. THC approved for treatment of chemotherapy-induced nausea/vomiting</a:t>
            </a:r>
          </a:p>
          <a:p>
            <a:pPr eaLnBrk="1" hangingPunct="1">
              <a:lnSpc>
                <a:spcPct val="80000"/>
              </a:lnSpc>
            </a:pPr>
            <a:r>
              <a:rPr lang="en-GB" sz="2800" b="1" dirty="0" smtClean="0"/>
              <a:t>Cannabis stimulates appetite, especially for sugar/fat-rich foods. Approved for AIDS wasting syndrome in USA</a:t>
            </a:r>
          </a:p>
          <a:p>
            <a:pPr eaLnBrk="1" hangingPunct="1">
              <a:lnSpc>
                <a:spcPct val="80000"/>
              </a:lnSpc>
            </a:pPr>
            <a:r>
              <a:rPr lang="en-GB" sz="2800" b="1" dirty="0" smtClean="0"/>
              <a:t>CB1 antagonist RIMONABANT reduces body weight and “metabolic syndrome” markers –partly by acting on liver &amp; fat cells.</a:t>
            </a:r>
          </a:p>
          <a:p>
            <a:pPr eaLnBrk="1" hangingPunct="1">
              <a:lnSpc>
                <a:spcPct val="80000"/>
              </a:lnSpc>
            </a:pPr>
            <a:r>
              <a:rPr lang="en-GB" sz="2800" b="1" dirty="0" smtClean="0"/>
              <a:t>Rimonabant withdrawn because of low incidence adverse psychiatric side effects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sr14 0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97300" y="595313"/>
            <a:ext cx="5346700" cy="626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-914400" y="914400"/>
            <a:ext cx="5638800" cy="3262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/>
              <a:t>                 </a:t>
            </a:r>
            <a:r>
              <a:rPr lang="en-GB" sz="3200" b="1" dirty="0" smtClean="0"/>
              <a:t>RIMONABANT:</a:t>
            </a:r>
            <a:endParaRPr lang="en-GB" b="1" i="1" dirty="0" smtClean="0"/>
          </a:p>
          <a:p>
            <a:pPr>
              <a:spcBef>
                <a:spcPct val="50000"/>
              </a:spcBef>
            </a:pPr>
            <a:r>
              <a:rPr lang="en-GB" sz="3200" b="1" i="1" dirty="0" smtClean="0"/>
              <a:t>          </a:t>
            </a:r>
            <a:r>
              <a:rPr lang="en-GB" i="1" dirty="0" err="1" smtClean="0"/>
              <a:t>Sanofi</a:t>
            </a:r>
            <a:r>
              <a:rPr lang="en-GB" i="1" dirty="0" smtClean="0"/>
              <a:t> Aventis SR141716A</a:t>
            </a:r>
            <a:endParaRPr lang="en-GB" sz="3200" b="1" dirty="0" smtClean="0"/>
          </a:p>
          <a:p>
            <a:pPr>
              <a:spcBef>
                <a:spcPct val="50000"/>
              </a:spcBef>
            </a:pPr>
            <a:endParaRPr lang="en-GB" sz="3200" b="1" dirty="0" smtClean="0"/>
          </a:p>
          <a:p>
            <a:pPr>
              <a:spcBef>
                <a:spcPct val="50000"/>
              </a:spcBef>
            </a:pPr>
            <a:endParaRPr lang="en-GB" sz="2000" b="1" dirty="0" smtClean="0"/>
          </a:p>
          <a:p>
            <a:pPr>
              <a:spcBef>
                <a:spcPct val="50000"/>
              </a:spcBef>
            </a:pPr>
            <a:endParaRPr lang="en-GB" sz="3200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196752"/>
            <a:ext cx="6611937" cy="4776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8012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Rimonabant clinical trial data:</a:t>
            </a:r>
            <a:br>
              <a:rPr lang="en-GB" dirty="0" smtClean="0"/>
            </a:br>
            <a:r>
              <a:rPr lang="en-GB" sz="2400" i="1" dirty="0" smtClean="0"/>
              <a:t>JAMA,2006,295:768</a:t>
            </a:r>
            <a:endParaRPr lang="en-GB" sz="2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smtClean="0"/>
              <a:t>The end of rimonabant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/>
              <a:t>USA Food and Drug Administration refused approval of rimonabant because of a low incidence of psychiatric side effects </a:t>
            </a:r>
          </a:p>
          <a:p>
            <a:r>
              <a:rPr lang="en-GB" b="1" dirty="0" smtClean="0"/>
              <a:t>EU ordered withdrawal of rimonabant from market, Feb 2009, because of possible link to suicides</a:t>
            </a:r>
          </a:p>
          <a:p>
            <a:r>
              <a:rPr lang="en-GB" b="1" dirty="0" smtClean="0"/>
              <a:t>End of an expensive story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Cannabis medicine - Netherlands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683568" y="1988840"/>
            <a:ext cx="806489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/>
              <a:t> Herbal cannabis (known as ‘cannabis </a:t>
            </a:r>
            <a:r>
              <a:rPr lang="en-GB" sz="3200" dirty="0" err="1" smtClean="0"/>
              <a:t>flos</a:t>
            </a:r>
            <a:r>
              <a:rPr lang="en-GB" sz="3200" dirty="0" smtClean="0"/>
              <a:t>’), with a nominal THC content of 18 %, is available as a prescription medicine in The Netherlands. It is indicated for multiple sclerosis, certain types of pain and other neurological conditions</a:t>
            </a:r>
            <a:endParaRPr lang="en-GB" sz="32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Cannabis Medicine - Canada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561259"/>
          </a:xfrm>
        </p:spPr>
        <p:txBody>
          <a:bodyPr/>
          <a:lstStyle/>
          <a:p>
            <a:r>
              <a:rPr lang="en-GB" dirty="0" smtClean="0"/>
              <a:t>Medical grade smoking cannabis available on prescription</a:t>
            </a:r>
          </a:p>
          <a:p>
            <a:r>
              <a:rPr lang="en-GB" dirty="0" smtClean="0"/>
              <a:t>“</a:t>
            </a:r>
            <a:r>
              <a:rPr lang="en-GB" dirty="0" err="1" smtClean="0"/>
              <a:t>Sativex</a:t>
            </a:r>
            <a:r>
              <a:rPr lang="en-GB" dirty="0" smtClean="0"/>
              <a:t>” approved  for treatment of pain associated with cancer or multiple sclerosis</a:t>
            </a:r>
            <a:endParaRPr lang="en-GB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Medical Cannabis USA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15 States have approved cannabis pharmacies to provide cannabis to patients with doctor’s prescription, and other states considering .</a:t>
            </a:r>
          </a:p>
          <a:p>
            <a:r>
              <a:rPr lang="en-GB" dirty="0" smtClean="0"/>
              <a:t>But the Federal US Government continues to view cannabis as illegal.</a:t>
            </a:r>
          </a:p>
          <a:p>
            <a:r>
              <a:rPr lang="en-GB" i="1" dirty="0" smtClean="0"/>
              <a:t>Cannabis Science Inc </a:t>
            </a:r>
            <a:r>
              <a:rPr lang="en-GB" dirty="0" smtClean="0"/>
              <a:t>is a company formed to provide standardised medical grade herbal cannabis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 smtClean="0"/>
              <a:t>Center</a:t>
            </a:r>
            <a:r>
              <a:rPr lang="en-GB" dirty="0" smtClean="0"/>
              <a:t> for Medicinal Cannabis Research, University of California</a:t>
            </a:r>
            <a:br>
              <a:rPr lang="en-GB" dirty="0" smtClean="0"/>
            </a:br>
            <a:r>
              <a:rPr lang="en-GB" sz="2700" dirty="0" smtClean="0"/>
              <a:t>www.</a:t>
            </a:r>
            <a:r>
              <a:rPr lang="en-GB" sz="2700" i="1" dirty="0" smtClean="0"/>
              <a:t>cmcr.ucsd.edu</a:t>
            </a:r>
            <a:endParaRPr lang="en-GB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39"/>
          </a:xfrm>
        </p:spPr>
        <p:txBody>
          <a:bodyPr>
            <a:normAutofit/>
          </a:bodyPr>
          <a:lstStyle/>
          <a:p>
            <a:r>
              <a:rPr lang="en-GB" dirty="0" smtClean="0"/>
              <a:t>State of California provided a research grant of $9 million in 2000</a:t>
            </a:r>
          </a:p>
          <a:p>
            <a:r>
              <a:rPr lang="en-GB" dirty="0" smtClean="0"/>
              <a:t>Sponsored controlled clinical trials of smoked cannabis, using standardised product</a:t>
            </a:r>
          </a:p>
          <a:p>
            <a:r>
              <a:rPr lang="en-GB" dirty="0" smtClean="0"/>
              <a:t>Five studies completed so far confirm pain-relieving and anti-spasticity effects of cannabis.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Smoked marijuana in MS</a:t>
            </a:r>
            <a:br>
              <a:rPr lang="en-GB" dirty="0" smtClean="0"/>
            </a:br>
            <a:r>
              <a:rPr lang="en-GB" sz="2000" i="1" dirty="0" err="1" smtClean="0"/>
              <a:t>J.Corey-Bloom,ACNP</a:t>
            </a:r>
            <a:r>
              <a:rPr lang="en-GB" sz="2000" i="1" dirty="0" smtClean="0"/>
              <a:t> Abstracts,2007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pic>
        <p:nvPicPr>
          <p:cNvPr id="348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1629" y="1628799"/>
            <a:ext cx="6506715" cy="4263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Cannabis Medicine UK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Illegal herbal  cannabis used by many patients suffering pain and spasticity of MS</a:t>
            </a:r>
          </a:p>
          <a:p>
            <a:r>
              <a:rPr lang="en-GB" dirty="0" smtClean="0"/>
              <a:t>MRC sponsored clinical trial involving &gt;600 MS patients showed efficacy of oral THC in treating spasticity.</a:t>
            </a:r>
          </a:p>
          <a:p>
            <a:r>
              <a:rPr lang="en-GB" dirty="0" smtClean="0"/>
              <a:t> “Sativex” approved as prescription medicine, June 2010, for treatment of spasticity in multiple sclerosis (MS)</a:t>
            </a:r>
          </a:p>
          <a:p>
            <a:endParaRPr lang="en-GB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Endocannabinoids</a:t>
            </a:r>
            <a:endParaRPr lang="en-US" smtClean="0"/>
          </a:p>
        </p:txBody>
      </p:sp>
      <p:pic>
        <p:nvPicPr>
          <p:cNvPr id="14339" name="Picture 3" descr="endocannaboinoids figu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57338"/>
            <a:ext cx="9144000" cy="497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57225"/>
            <a:ext cx="7772400" cy="104775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sz="4000" smtClean="0"/>
              <a:t>New Drugs to Modulate Cannabinoid Function?</a:t>
            </a:r>
            <a:endParaRPr lang="en-US" sz="4000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16832"/>
            <a:ext cx="8229600" cy="4536504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b="1" dirty="0" smtClean="0"/>
              <a:t>Up-regulate cannabinoid function by blocking inactivation of anandamide by uptake or </a:t>
            </a:r>
            <a:r>
              <a:rPr lang="en-GB" b="1" dirty="0" err="1" smtClean="0"/>
              <a:t>enzymic</a:t>
            </a:r>
            <a:r>
              <a:rPr lang="en-GB" b="1" dirty="0" smtClean="0"/>
              <a:t> (FAAH) mechanisms </a:t>
            </a:r>
          </a:p>
          <a:p>
            <a:pPr eaLnBrk="1" hangingPunct="1">
              <a:lnSpc>
                <a:spcPct val="90000"/>
              </a:lnSpc>
            </a:pPr>
            <a:r>
              <a:rPr lang="en-GB" b="1" dirty="0" smtClean="0"/>
              <a:t>Metabolically stable analogues of </a:t>
            </a:r>
            <a:r>
              <a:rPr lang="en-GB" b="1" dirty="0" err="1" smtClean="0"/>
              <a:t>anandamide</a:t>
            </a:r>
            <a:endParaRPr lang="en-GB" b="1" dirty="0" smtClean="0"/>
          </a:p>
          <a:p>
            <a:pPr eaLnBrk="1" hangingPunct="1">
              <a:lnSpc>
                <a:spcPct val="90000"/>
              </a:lnSpc>
            </a:pPr>
            <a:r>
              <a:rPr lang="en-GB" b="1" dirty="0" smtClean="0"/>
              <a:t>CB2 selective agonists as analgesics </a:t>
            </a:r>
          </a:p>
          <a:p>
            <a:pPr eaLnBrk="1" hangingPunct="1">
              <a:lnSpc>
                <a:spcPct val="90000"/>
              </a:lnSpc>
            </a:pPr>
            <a:r>
              <a:rPr lang="en-GB" b="1" dirty="0" smtClean="0"/>
              <a:t>Clinical uses of peripherally acting CB1 receptor antagonists </a:t>
            </a:r>
            <a:endParaRPr lang="en-US" b="1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://www.norml.org/images/medical/clinical/conditionsmap_3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50519"/>
            <a:ext cx="5544616" cy="6523078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1483</TotalTime>
  <Words>849</Words>
  <Application>Microsoft Office PowerPoint</Application>
  <PresentationFormat>On-screen Show (4:3)</PresentationFormat>
  <Paragraphs>129</Paragraphs>
  <Slides>35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7" baseType="lpstr">
      <vt:lpstr>Office Theme</vt:lpstr>
      <vt:lpstr>Chart</vt:lpstr>
      <vt:lpstr>Returning Cannabis to the Medicine Cabinet?  </vt:lpstr>
      <vt:lpstr>Female Cannabis Flower</vt:lpstr>
      <vt:lpstr>Slide 3</vt:lpstr>
      <vt:lpstr>Slide 4</vt:lpstr>
      <vt:lpstr>William O’Shaughnessy – a Victorian Genius</vt:lpstr>
      <vt:lpstr>Tincture of Cannabis</vt:lpstr>
      <vt:lpstr>Slide 7</vt:lpstr>
      <vt:lpstr>Slide 8</vt:lpstr>
      <vt:lpstr>Slide 9</vt:lpstr>
      <vt:lpstr>Slide 10</vt:lpstr>
      <vt:lpstr>Receptors for THC</vt:lpstr>
      <vt:lpstr>Slide 12</vt:lpstr>
      <vt:lpstr>Wellcome History of Medicine</vt:lpstr>
      <vt:lpstr>Slide 14</vt:lpstr>
      <vt:lpstr>Slide 15</vt:lpstr>
      <vt:lpstr>Slide 16</vt:lpstr>
      <vt:lpstr>Sativex sublingual metered dose spray: GW Pharma</vt:lpstr>
      <vt:lpstr>Randomised controlled clinical trial</vt:lpstr>
      <vt:lpstr>Cannabis and Pain</vt:lpstr>
      <vt:lpstr>Slide 20</vt:lpstr>
      <vt:lpstr>Cannabis and Multiple Sclerosis</vt:lpstr>
      <vt:lpstr>Results of MRC trial in MS Zajicek et al 2005, J Neurol.Neurosurgery Psychiatry,76:1664</vt:lpstr>
      <vt:lpstr>Other Actions of THC</vt:lpstr>
      <vt:lpstr>Slide 24</vt:lpstr>
      <vt:lpstr>Rimonabant clinical trial data: JAMA,2006,295:768</vt:lpstr>
      <vt:lpstr>The end of rimonabant</vt:lpstr>
      <vt:lpstr>Cannabis medicine - Netherlands</vt:lpstr>
      <vt:lpstr>Cannabis Medicine - Canada</vt:lpstr>
      <vt:lpstr>Medical Cannabis USA</vt:lpstr>
      <vt:lpstr>Center for Medicinal Cannabis Research, University of California www.cmcr.ucsd.edu</vt:lpstr>
      <vt:lpstr>Smoked marijuana in MS J.Corey-Bloom,ACNP Abstracts,2007 </vt:lpstr>
      <vt:lpstr>Cannabis Medicine UK</vt:lpstr>
      <vt:lpstr>Endocannabinoids</vt:lpstr>
      <vt:lpstr>New Drugs to Modulate Cannabinoid Function?</vt:lpstr>
      <vt:lpstr>Slide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Return of Cannabis to the Medicine Cabinet?  </dc:title>
  <dc:creator>Les</dc:creator>
  <cp:lastModifiedBy>Les</cp:lastModifiedBy>
  <cp:revision>44</cp:revision>
  <dcterms:created xsi:type="dcterms:W3CDTF">2010-09-23T10:55:40Z</dcterms:created>
  <dcterms:modified xsi:type="dcterms:W3CDTF">2011-01-10T09:21:17Z</dcterms:modified>
</cp:coreProperties>
</file>