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88" d="100"/>
          <a:sy n="88" d="100"/>
        </p:scale>
        <p:origin x="20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E4372-E430-4C70-93B5-CED03AEEA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E12BB-7C32-4C03-9E47-717A742A9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92FB8-48B3-4B89-8161-A6AB6A953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D48B-F7E0-4F7D-B79C-C5BCFD2FA373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6FA80-80D3-4F40-A34F-EE3F1915F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0C6A9-E999-4D03-95AC-282038FE8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0B03-EF6B-4F14-822E-820C8DB898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346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3BC40-0486-4176-A791-6F84A5E74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7A552-F2B8-4579-879E-E5C4D5541A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04C73-14FF-4F09-AB73-8BE343D1A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D48B-F7E0-4F7D-B79C-C5BCFD2FA373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FBE93-2956-4EA2-843C-9075BA88E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B892D-6F20-4620-9334-7B2932D99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0B03-EF6B-4F14-822E-820C8DB898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954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5E304-3F80-4467-91E3-89EAE4941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B1D133-DBA6-46D9-AB27-3BAFCEFB9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4F752-1998-4C86-B705-2FE3A6D71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D48B-F7E0-4F7D-B79C-C5BCFD2FA373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02076-5232-4AA7-A038-93B0E8F2A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B259A-C99B-4822-9A95-E08F9C329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0B03-EF6B-4F14-822E-820C8DB898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741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7F02F-37F0-4E7A-B115-CD160C7BF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41734-39BF-41D1-B469-28BD798AC7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28085B-F94E-4381-AE7C-9FE2606C4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22EB9-B28E-451A-96BC-4A6C24DB4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D48B-F7E0-4F7D-B79C-C5BCFD2FA373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127528-5BD3-4FA1-9FC7-09BDF4EBE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851C13-E7DB-49ED-90D4-6D95CEE6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0B03-EF6B-4F14-822E-820C8DB898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63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67403-2F09-43A3-A4A1-3B4B4EE0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E1B4D5-79CE-4087-BD87-EF8E163ED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F45D02-B086-4E6E-AD4B-6233818F11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43D1EA-AF16-4666-A659-60D9DA754C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8F240B-63B7-45E1-B95A-60CCCF421A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614E8F-7135-480B-B80E-E6B110C2C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D48B-F7E0-4F7D-B79C-C5BCFD2FA373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E5158B-6C1D-487E-BF22-5E10B220C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D63286-2102-44D5-AE05-9B928292F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0B03-EF6B-4F14-822E-820C8DB898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496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812C2-0911-4A9F-B32A-5B1026FF2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E186E0-013A-4FDE-8354-8924EDC92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D48B-F7E0-4F7D-B79C-C5BCFD2FA373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A49902-DC25-46F7-9148-D11637F58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00355D-9C11-4FAF-95A4-D255F75D9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0B03-EF6B-4F14-822E-820C8DB898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15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D13802-45F2-4E0A-9608-D6AAEAAE2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D48B-F7E0-4F7D-B79C-C5BCFD2FA373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B07FDD-4A51-4F0E-8DDD-758369013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6AABBA-5FFB-4F0D-B87C-365ABDAA9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0B03-EF6B-4F14-822E-820C8DB898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291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EACBE-A74E-4F63-83BA-E3DCA517A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C1046-BD90-4E90-88FA-3C20C5502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67D08-B61C-482F-8845-AA5910B9C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65995-00A2-4700-AA21-71D8CF16E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D48B-F7E0-4F7D-B79C-C5BCFD2FA373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D315AE-6DD0-4C14-95FC-0EE98E194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00B9FC-CADE-4E86-ADFC-C0D8D8246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0B03-EF6B-4F14-822E-820C8DB898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197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B9E1C-8022-4941-A0CF-3D2968A85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68C8AF-11E9-4DE3-921D-BD267160AD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74915-BF83-47B2-B13C-CE7588B477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787232-B203-401A-8133-5FDECC7E5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D48B-F7E0-4F7D-B79C-C5BCFD2FA373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70CBC1-66D5-4FEB-98AE-D1C9E407F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228D1B-B340-495A-9FD8-968119E7F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0B03-EF6B-4F14-822E-820C8DB898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12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4D94B-99E0-4D9D-9497-C1F6FEFBD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1B5332-C78F-4BB9-81EF-A4CCFADAA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3FA9A-215D-4F42-BAB4-33B8F102D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D48B-F7E0-4F7D-B79C-C5BCFD2FA373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A0496-59AB-4055-9687-0689C9DE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31F59-653F-41A6-A8D8-F19371215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0B03-EF6B-4F14-822E-820C8DB898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821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843ECA-91FA-4030-A417-3E67A8BBA1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E78EF7-3820-4254-88D2-6FF31666E6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8D447-2FC9-475C-9731-33D4B6BE9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D48B-F7E0-4F7D-B79C-C5BCFD2FA373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2AB60-21F1-4C07-BBDC-2BD89250A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35D16-C647-4C29-900F-1732FC9CA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0B03-EF6B-4F14-822E-820C8DB898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34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A474F1-992D-4549-9944-FC5F520A3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BFF3BC-E780-4247-AD21-05EE8BC05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BDB87-0803-4EF9-9F88-22C2CA1AAA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BD48B-F7E0-4F7D-B79C-C5BCFD2FA373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7C59C6-93A8-47AD-9700-784EC85B47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26501-5594-4DCB-9647-36DB1A9122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30B03-EF6B-4F14-822E-820C8DB898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964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quare_with_corner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sa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quare_with_corner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sa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quare_with_corner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sa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quare_with_corner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sa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quare_with_corner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sa/3.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quare_with_corner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sa/3.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quare_with_corner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sa/3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quare_with_corner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sa/3.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quare_with_corner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sa/3.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quare_with_corner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sa/3.0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quare_with_corner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sa/3.0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quare_with_corner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sa/3.0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quare_with_corner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sa/3.0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quare_with_corner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sa/3.0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quare_with_corner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sa/3.0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quare_with_corner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sa/3.0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quare_with_corner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432BB9F-BCA5-43DF-9AF7-049FE7F0F5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51791" y="86519"/>
            <a:ext cx="12589564" cy="66849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0060E-E3E1-4A52-98C3-EAF5D32FD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9837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Peter Reynolds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12974-A6B9-4CBB-AFE6-CE77E3F33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08173"/>
            <a:ext cx="9144000" cy="162746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78C8E-419D-4961-8342-0A042C162B9F}"/>
              </a:ext>
            </a:extLst>
          </p:cNvPr>
          <p:cNvSpPr txBox="1"/>
          <p:nvPr/>
        </p:nvSpPr>
        <p:spPr>
          <a:xfrm>
            <a:off x="-159025" y="6684962"/>
            <a:ext cx="12589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ommons.wikimedia.org/wiki/File:Square_with_corners.svg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038AF3-090E-47A6-A254-B01A63509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273084"/>
            <a:ext cx="933827" cy="9719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16144A-08AC-4B42-83D0-6D4DFC61E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591" y="2562226"/>
            <a:ext cx="5638800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22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432BB9F-BCA5-43DF-9AF7-049FE7F0F5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51791" y="86519"/>
            <a:ext cx="12589564" cy="66849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0060E-E3E1-4A52-98C3-EAF5D32FD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9837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Peter Reynolds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12974-A6B9-4CBB-AFE6-CE77E3F33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08173"/>
            <a:ext cx="9144000" cy="1627463"/>
          </a:xfrm>
        </p:spPr>
        <p:txBody>
          <a:bodyPr/>
          <a:lstStyle/>
          <a:p>
            <a:r>
              <a:rPr lang="en-GB" dirty="0"/>
              <a:t>Founded 1999</a:t>
            </a:r>
          </a:p>
          <a:p>
            <a:r>
              <a:rPr lang="en-GB" dirty="0" err="1"/>
              <a:t>Approx</a:t>
            </a:r>
            <a:r>
              <a:rPr lang="en-GB" dirty="0"/>
              <a:t> 750,000 followers</a:t>
            </a:r>
          </a:p>
          <a:p>
            <a:r>
              <a:rPr lang="en-GB" dirty="0"/>
              <a:t>5,000 paid members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78C8E-419D-4961-8342-0A042C162B9F}"/>
              </a:ext>
            </a:extLst>
          </p:cNvPr>
          <p:cNvSpPr txBox="1"/>
          <p:nvPr/>
        </p:nvSpPr>
        <p:spPr>
          <a:xfrm>
            <a:off x="-159025" y="6684962"/>
            <a:ext cx="12589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ommons.wikimedia.org/wiki/File:Square_with_corners.svg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038AF3-090E-47A6-A254-B01A63509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273084"/>
            <a:ext cx="933827" cy="9719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16144A-08AC-4B42-83D0-6D4DFC61E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591" y="2174598"/>
            <a:ext cx="5638800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643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432BB9F-BCA5-43DF-9AF7-049FE7F0F5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51791" y="1"/>
            <a:ext cx="12589564" cy="67714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0060E-E3E1-4A52-98C3-EAF5D32FD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9837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Peter Reynolds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12974-A6B9-4CBB-AFE6-CE77E3F33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95799"/>
            <a:ext cx="9144000" cy="1239837"/>
          </a:xfrm>
        </p:spPr>
        <p:txBody>
          <a:bodyPr/>
          <a:lstStyle/>
          <a:p>
            <a:r>
              <a:rPr lang="en-GB" dirty="0"/>
              <a:t>The trade association for the UK’s cannabis, CBD and hemp businesses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78C8E-419D-4961-8342-0A042C162B9F}"/>
              </a:ext>
            </a:extLst>
          </p:cNvPr>
          <p:cNvSpPr txBox="1"/>
          <p:nvPr/>
        </p:nvSpPr>
        <p:spPr>
          <a:xfrm>
            <a:off x="-159025" y="6684962"/>
            <a:ext cx="12589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ommons.wikimedia.org/wiki/File:Square_with_corners.svg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038AF3-090E-47A6-A254-B01A63509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273084"/>
            <a:ext cx="933827" cy="971943"/>
          </a:xfrm>
          <a:prstGeom prst="rect">
            <a:avLst/>
          </a:prstGeom>
        </p:spPr>
      </p:pic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F5A32CC1-F583-4B2A-B9A3-60802B9D7B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991" y="2362200"/>
            <a:ext cx="5580000" cy="188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222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432BB9F-BCA5-43DF-9AF7-049FE7F0F5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51791" y="86519"/>
            <a:ext cx="12589564" cy="66849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0060E-E3E1-4A52-98C3-EAF5D32FD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9837"/>
          </a:xfrm>
        </p:spPr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12974-A6B9-4CBB-AFE6-CE77E3F33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7013"/>
            <a:ext cx="9144000" cy="3478014"/>
          </a:xfrm>
        </p:spPr>
        <p:txBody>
          <a:bodyPr>
            <a:normAutofit/>
          </a:bodyPr>
          <a:lstStyle/>
          <a:p>
            <a:r>
              <a:rPr lang="en-GB" dirty="0"/>
              <a:t>Aims and Objectives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GB" dirty="0"/>
              <a:t>To end the prohibition of cannabis.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GB" dirty="0"/>
              <a:t>To promote as a matter of urgency and compassion the prescription of medicinal cannabis by doctors.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GB" dirty="0"/>
              <a:t>To introduce a system of regulation for the production and supply of cannabis based on facts and evidence.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GB" dirty="0"/>
              <a:t>To encourage the production and use of industrial hemp.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GB" dirty="0"/>
              <a:t>To educate and inform about the uses and benefits of cannabis.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78C8E-419D-4961-8342-0A042C162B9F}"/>
              </a:ext>
            </a:extLst>
          </p:cNvPr>
          <p:cNvSpPr txBox="1"/>
          <p:nvPr/>
        </p:nvSpPr>
        <p:spPr>
          <a:xfrm>
            <a:off x="-159025" y="6684962"/>
            <a:ext cx="12589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ommons.wikimedia.org/wiki/File:Square_with_corners.svg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038AF3-090E-47A6-A254-B01A63509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273084"/>
            <a:ext cx="933827" cy="9719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16144A-08AC-4B42-83D0-6D4DFC61E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357" y="833439"/>
            <a:ext cx="5638800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705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432BB9F-BCA5-43DF-9AF7-049FE7F0F5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51791" y="86519"/>
            <a:ext cx="12589564" cy="66849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0060E-E3E1-4A52-98C3-EAF5D32FD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9837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The UK’s Legal Cannabis Industry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12974-A6B9-4CBB-AFE6-CE77E3F33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7013"/>
            <a:ext cx="9144000" cy="3478014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Cultivated for millennia. As common on the land as wheat or barley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1928 Cannabis possession banned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1964 Cannabis cultivation banned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1993 Industrial hemp licensing introduced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2010 Sativex granted marketing authorisation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2012 Start of the CBD industry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2018 CBPMs defined and placed in schedule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78C8E-419D-4961-8342-0A042C162B9F}"/>
              </a:ext>
            </a:extLst>
          </p:cNvPr>
          <p:cNvSpPr txBox="1"/>
          <p:nvPr/>
        </p:nvSpPr>
        <p:spPr>
          <a:xfrm>
            <a:off x="-159025" y="6684962"/>
            <a:ext cx="12589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ommons.wikimedia.org/wiki/File:Square_with_corners.svg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038AF3-090E-47A6-A254-B01A63509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273084"/>
            <a:ext cx="933827" cy="97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423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432BB9F-BCA5-43DF-9AF7-049FE7F0F5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51791" y="86519"/>
            <a:ext cx="12589564" cy="66849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0060E-E3E1-4A52-98C3-EAF5D32FD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9837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The UK’s CBD Industry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12974-A6B9-4CBB-AFE6-CE77E3F33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7013"/>
            <a:ext cx="9144000" cy="3478014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How to enjoy medicinal benefits of cannabis legally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Now worth at least £50 million pa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Major driver of cannabis law reform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Major influence on the 2018 medical access reform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Destigmatising cannabis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78C8E-419D-4961-8342-0A042C162B9F}"/>
              </a:ext>
            </a:extLst>
          </p:cNvPr>
          <p:cNvSpPr txBox="1"/>
          <p:nvPr/>
        </p:nvSpPr>
        <p:spPr>
          <a:xfrm>
            <a:off x="-159025" y="6684962"/>
            <a:ext cx="12589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ommons.wikimedia.org/wiki/File:Square_with_corners.svg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038AF3-090E-47A6-A254-B01A63509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273084"/>
            <a:ext cx="933827" cy="97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956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432BB9F-BCA5-43DF-9AF7-049FE7F0F5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51791" y="86519"/>
            <a:ext cx="12589564" cy="66849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0060E-E3E1-4A52-98C3-EAF5D32FD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9837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The UK’s CBD Industry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12974-A6B9-4CBB-AFE6-CE77E3F33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7013"/>
            <a:ext cx="9144000" cy="3478014"/>
          </a:xfrm>
        </p:spPr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Must not make claims of medicinal benefit for CBD products</a:t>
            </a:r>
          </a:p>
          <a:p>
            <a:pPr algn="l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4800" dirty="0"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Virtually all CBD products are bought for medicinal purposes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78C8E-419D-4961-8342-0A042C162B9F}"/>
              </a:ext>
            </a:extLst>
          </p:cNvPr>
          <p:cNvSpPr txBox="1"/>
          <p:nvPr/>
        </p:nvSpPr>
        <p:spPr>
          <a:xfrm>
            <a:off x="-159025" y="6684962"/>
            <a:ext cx="12589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ommons.wikimedia.org/wiki/File:Square_with_corners.svg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038AF3-090E-47A6-A254-B01A63509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273084"/>
            <a:ext cx="933827" cy="97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2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432BB9F-BCA5-43DF-9AF7-049FE7F0F5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51791" y="86519"/>
            <a:ext cx="12589564" cy="66849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0060E-E3E1-4A52-98C3-EAF5D32FD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9837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The UK’s CBD Industry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12974-A6B9-4CBB-AFE6-CE77E3F33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7013"/>
            <a:ext cx="9144000" cy="3478014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Justified intervention from MHRA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Opposition from medical establishment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Opposition from big business establishment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Threat to pharmaceutical industry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Unjustified intervention from FSA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Bureaucrats responding to lobbying by vested interests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78C8E-419D-4961-8342-0A042C162B9F}"/>
              </a:ext>
            </a:extLst>
          </p:cNvPr>
          <p:cNvSpPr txBox="1"/>
          <p:nvPr/>
        </p:nvSpPr>
        <p:spPr>
          <a:xfrm>
            <a:off x="-159025" y="6684962"/>
            <a:ext cx="12589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ommons.wikimedia.org/wiki/File:Square_with_corners.svg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038AF3-090E-47A6-A254-B01A63509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273084"/>
            <a:ext cx="933827" cy="97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82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432BB9F-BCA5-43DF-9AF7-049FE7F0F5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51791" y="86519"/>
            <a:ext cx="12589564" cy="66849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0060E-E3E1-4A52-98C3-EAF5D32FD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9837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FSA Intervention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12974-A6B9-4CBB-AFE6-CE77E3F33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7013"/>
            <a:ext cx="9144000" cy="3478014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Novel foods legislation is about safety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FSA has no evidence CBD products are unsafe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WHO has unequivocally declared CBD safe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Intervention made surreptitiously through EU when UK is on the brink of Brexit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78C8E-419D-4961-8342-0A042C162B9F}"/>
              </a:ext>
            </a:extLst>
          </p:cNvPr>
          <p:cNvSpPr txBox="1"/>
          <p:nvPr/>
        </p:nvSpPr>
        <p:spPr>
          <a:xfrm>
            <a:off x="-159025" y="6684962"/>
            <a:ext cx="12589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ommons.wikimedia.org/wiki/File:Square_with_corners.svg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038AF3-090E-47A6-A254-B01A63509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273084"/>
            <a:ext cx="933827" cy="97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34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432BB9F-BCA5-43DF-9AF7-049FE7F0F5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51791" y="86519"/>
            <a:ext cx="12589564" cy="66849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0060E-E3E1-4A52-98C3-EAF5D32FD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12973"/>
            <a:ext cx="9144000" cy="3316770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If bureaucrats have so much time on their hands, why not start on the regulation of the £6 billion criminal cannabis market?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12974-A6B9-4CBB-AFE6-CE77E3F33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29743"/>
            <a:ext cx="9144000" cy="2315283"/>
          </a:xfrm>
        </p:spPr>
        <p:txBody>
          <a:bodyPr>
            <a:normAutofit/>
          </a:bodyPr>
          <a:lstStyle/>
          <a:p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This is something that really needs doing!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78C8E-419D-4961-8342-0A042C162B9F}"/>
              </a:ext>
            </a:extLst>
          </p:cNvPr>
          <p:cNvSpPr txBox="1"/>
          <p:nvPr/>
        </p:nvSpPr>
        <p:spPr>
          <a:xfrm>
            <a:off x="-159025" y="6684962"/>
            <a:ext cx="12589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ommons.wikimedia.org/wiki/File:Square_with_corners.svg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038AF3-090E-47A6-A254-B01A63509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273084"/>
            <a:ext cx="933827" cy="97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75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432BB9F-BCA5-43DF-9AF7-049FE7F0F5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51791" y="1"/>
            <a:ext cx="12589564" cy="67714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0060E-E3E1-4A52-98C3-EAF5D32FD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9837"/>
          </a:xfrm>
        </p:spPr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12974-A6B9-4CBB-AFE6-CE77E3F33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24789"/>
            <a:ext cx="9144000" cy="2610848"/>
          </a:xfrm>
        </p:spPr>
        <p:txBody>
          <a:bodyPr/>
          <a:lstStyle/>
          <a:p>
            <a:r>
              <a:rPr lang="en-GB" sz="3600" dirty="0"/>
              <a:t>Why Cannabis Professionals?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MHRA intervention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CLEAR forced MHRA response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Creation of Cannabis Trades Association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Two years intensive work as part of CTA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78C8E-419D-4961-8342-0A042C162B9F}"/>
              </a:ext>
            </a:extLst>
          </p:cNvPr>
          <p:cNvSpPr txBox="1"/>
          <p:nvPr/>
        </p:nvSpPr>
        <p:spPr>
          <a:xfrm>
            <a:off x="-159025" y="6684962"/>
            <a:ext cx="12589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ommons.wikimedia.org/wiki/File:Square_with_corners.svg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038AF3-090E-47A6-A254-B01A63509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273084"/>
            <a:ext cx="933827" cy="971943"/>
          </a:xfrm>
          <a:prstGeom prst="rect">
            <a:avLst/>
          </a:prstGeom>
        </p:spPr>
      </p:pic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F5A32CC1-F583-4B2A-B9A3-60802B9D7B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991" y="799709"/>
            <a:ext cx="5580000" cy="188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43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432BB9F-BCA5-43DF-9AF7-049FE7F0F5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51791" y="1"/>
            <a:ext cx="12589564" cy="67714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0060E-E3E1-4A52-98C3-EAF5D32FD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9837"/>
          </a:xfrm>
        </p:spPr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12974-A6B9-4CBB-AFE6-CE77E3F33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24789"/>
            <a:ext cx="9144000" cy="2610848"/>
          </a:xfrm>
        </p:spPr>
        <p:txBody>
          <a:bodyPr/>
          <a:lstStyle/>
          <a:p>
            <a:r>
              <a:rPr lang="en-GB" sz="3600" dirty="0"/>
              <a:t>Why Cannabis Professionals?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Resignation from CTA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Love Hemp resignation from CTA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Aim to support and nurture the industry without exploiting it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78C8E-419D-4961-8342-0A042C162B9F}"/>
              </a:ext>
            </a:extLst>
          </p:cNvPr>
          <p:cNvSpPr txBox="1"/>
          <p:nvPr/>
        </p:nvSpPr>
        <p:spPr>
          <a:xfrm>
            <a:off x="-159025" y="6684962"/>
            <a:ext cx="12589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ommons.wikimedia.org/wiki/File:Square_with_corners.svg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038AF3-090E-47A6-A254-B01A63509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273084"/>
            <a:ext cx="933827" cy="971943"/>
          </a:xfrm>
          <a:prstGeom prst="rect">
            <a:avLst/>
          </a:prstGeom>
        </p:spPr>
      </p:pic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F5A32CC1-F583-4B2A-B9A3-60802B9D7B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991" y="799709"/>
            <a:ext cx="5580000" cy="188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88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432BB9F-BCA5-43DF-9AF7-049FE7F0F5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51791" y="1"/>
            <a:ext cx="12589564" cy="67714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0060E-E3E1-4A52-98C3-EAF5D32FD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9837"/>
          </a:xfrm>
        </p:spPr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12974-A6B9-4CBB-AFE6-CE77E3F33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24789"/>
            <a:ext cx="9144000" cy="2610848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No membership fees at present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One-off £120 application fee for </a:t>
            </a:r>
            <a:r>
              <a:rPr lang="en-GB" dirty="0" err="1"/>
              <a:t>CannaPro</a:t>
            </a:r>
            <a:r>
              <a:rPr lang="en-GB" dirty="0"/>
              <a:t> Certification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All advice and guidance published openly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Inclusive not exclusive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Co-operative advertising campaign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78C8E-419D-4961-8342-0A042C162B9F}"/>
              </a:ext>
            </a:extLst>
          </p:cNvPr>
          <p:cNvSpPr txBox="1"/>
          <p:nvPr/>
        </p:nvSpPr>
        <p:spPr>
          <a:xfrm>
            <a:off x="-159025" y="6684962"/>
            <a:ext cx="12589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ommons.wikimedia.org/wiki/File:Square_with_corners.svg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038AF3-090E-47A6-A254-B01A63509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273084"/>
            <a:ext cx="933827" cy="971943"/>
          </a:xfrm>
          <a:prstGeom prst="rect">
            <a:avLst/>
          </a:prstGeom>
        </p:spPr>
      </p:pic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F5A32CC1-F583-4B2A-B9A3-60802B9D7B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991" y="799709"/>
            <a:ext cx="5580000" cy="188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147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E1404985-7240-4229-BB47-5BDA81CD24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149" y="643466"/>
            <a:ext cx="779170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7182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432BB9F-BCA5-43DF-9AF7-049FE7F0F5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51791" y="1"/>
            <a:ext cx="12589564" cy="67714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0060E-E3E1-4A52-98C3-EAF5D32FD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9837"/>
          </a:xfrm>
        </p:spPr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12974-A6B9-4CBB-AFE6-CE77E3F33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24789"/>
            <a:ext cx="9144000" cy="2610848"/>
          </a:xfrm>
        </p:spPr>
        <p:txBody>
          <a:bodyPr/>
          <a:lstStyle/>
          <a:p>
            <a:r>
              <a:rPr lang="en-GB" sz="3600" dirty="0"/>
              <a:t>Why Cannabis Professionals?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Follow </a:t>
            </a:r>
            <a:r>
              <a:rPr lang="en-GB" dirty="0" err="1"/>
              <a:t>CannaPro</a:t>
            </a:r>
            <a:r>
              <a:rPr lang="en-GB" dirty="0"/>
              <a:t> for all the latest news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err="1"/>
              <a:t>CannaPro</a:t>
            </a:r>
            <a:r>
              <a:rPr lang="en-GB" dirty="0"/>
              <a:t> represents the industry to the authorities, not vice versa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78C8E-419D-4961-8342-0A042C162B9F}"/>
              </a:ext>
            </a:extLst>
          </p:cNvPr>
          <p:cNvSpPr txBox="1"/>
          <p:nvPr/>
        </p:nvSpPr>
        <p:spPr>
          <a:xfrm>
            <a:off x="-159025" y="6684962"/>
            <a:ext cx="12589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ommons.wikimedia.org/wiki/File:Square_with_corners.svg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038AF3-090E-47A6-A254-B01A63509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273084"/>
            <a:ext cx="933827" cy="971943"/>
          </a:xfrm>
          <a:prstGeom prst="rect">
            <a:avLst/>
          </a:prstGeom>
        </p:spPr>
      </p:pic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F5A32CC1-F583-4B2A-B9A3-60802B9D7B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991" y="799709"/>
            <a:ext cx="5580000" cy="188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722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432BB9F-BCA5-43DF-9AF7-049FE7F0F5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51791" y="1"/>
            <a:ext cx="12589564" cy="67714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0060E-E3E1-4A52-98C3-EAF5D32FD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9837"/>
          </a:xfrm>
        </p:spPr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12974-A6B9-4CBB-AFE6-CE77E3F33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24789"/>
            <a:ext cx="9144000" cy="2610848"/>
          </a:xfrm>
        </p:spPr>
        <p:txBody>
          <a:bodyPr/>
          <a:lstStyle/>
          <a:p>
            <a:r>
              <a:rPr lang="en-GB" sz="3600" dirty="0"/>
              <a:t>Why Cannabis Professionals?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A balance, sensible approach to compliance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Future development of CBPMs, THR </a:t>
            </a:r>
            <a:r>
              <a:rPr lang="en-GB"/>
              <a:t>and VMD licensed </a:t>
            </a:r>
            <a:r>
              <a:rPr lang="en-GB" dirty="0"/>
              <a:t>products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78C8E-419D-4961-8342-0A042C162B9F}"/>
              </a:ext>
            </a:extLst>
          </p:cNvPr>
          <p:cNvSpPr txBox="1"/>
          <p:nvPr/>
        </p:nvSpPr>
        <p:spPr>
          <a:xfrm>
            <a:off x="-159025" y="6684962"/>
            <a:ext cx="12589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ommons.wikimedia.org/wiki/File:Square_with_corners.svg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038AF3-090E-47A6-A254-B01A63509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273084"/>
            <a:ext cx="933827" cy="971943"/>
          </a:xfrm>
          <a:prstGeom prst="rect">
            <a:avLst/>
          </a:prstGeom>
        </p:spPr>
      </p:pic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F5A32CC1-F583-4B2A-B9A3-60802B9D7B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991" y="799709"/>
            <a:ext cx="5580000" cy="188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730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432BB9F-BCA5-43DF-9AF7-049FE7F0F5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82104" y="86519"/>
            <a:ext cx="12589564" cy="66849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0060E-E3E1-4A52-98C3-EAF5D32FD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9837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Peter Reynolds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12974-A6B9-4CBB-AFE6-CE77E3F33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51360"/>
            <a:ext cx="9144000" cy="1184275"/>
          </a:xfrm>
        </p:spPr>
        <p:txBody>
          <a:bodyPr/>
          <a:lstStyle/>
          <a:p>
            <a:endParaRPr lang="en-GB" dirty="0"/>
          </a:p>
          <a:p>
            <a:r>
              <a:rPr lang="en-GB" sz="4000" dirty="0"/>
              <a:t>Long term objective – to close down CLEAR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78C8E-419D-4961-8342-0A042C162B9F}"/>
              </a:ext>
            </a:extLst>
          </p:cNvPr>
          <p:cNvSpPr txBox="1"/>
          <p:nvPr/>
        </p:nvSpPr>
        <p:spPr>
          <a:xfrm>
            <a:off x="-159025" y="6684962"/>
            <a:ext cx="12589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ommons.wikimedia.org/wiki/File:Square_with_corners.svg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038AF3-090E-47A6-A254-B01A63509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273084"/>
            <a:ext cx="933827" cy="9719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16144A-08AC-4B42-83D0-6D4DFC61E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591" y="2562226"/>
            <a:ext cx="5638800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249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432BB9F-BCA5-43DF-9AF7-049FE7F0F5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82104" y="86519"/>
            <a:ext cx="12589564" cy="66849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0060E-E3E1-4A52-98C3-EAF5D32FD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9837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END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12974-A6B9-4CBB-AFE6-CE77E3F33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35086"/>
            <a:ext cx="9144000" cy="2600549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sz="4000" dirty="0"/>
              <a:t>When adults have legal access to cannabis for all purposes, including the right to grow it for themselves.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78C8E-419D-4961-8342-0A042C162B9F}"/>
              </a:ext>
            </a:extLst>
          </p:cNvPr>
          <p:cNvSpPr txBox="1"/>
          <p:nvPr/>
        </p:nvSpPr>
        <p:spPr>
          <a:xfrm>
            <a:off x="-159025" y="6684962"/>
            <a:ext cx="12589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ommons.wikimedia.org/wiki/File:Square_with_corners.svg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038AF3-090E-47A6-A254-B01A63509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273084"/>
            <a:ext cx="933827" cy="97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218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EAR frame sunleaf.pptx" id="{CB0F11A4-983B-46D6-BE67-A7621FF7A456}" vid="{B5ECCF24-9FFB-407D-8338-16B3A0BCF4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619</Words>
  <Application>Microsoft Office PowerPoint</Application>
  <PresentationFormat>Widescreen</PresentationFormat>
  <Paragraphs>91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Peter Reynolds</vt:lpstr>
      <vt:lpstr>Peter Reynolds</vt:lpstr>
      <vt:lpstr>Peter Reynolds</vt:lpstr>
      <vt:lpstr>PowerPoint Presentation</vt:lpstr>
      <vt:lpstr>The UK’s Legal Cannabis Industry</vt:lpstr>
      <vt:lpstr>The UK’s CBD Industry</vt:lpstr>
      <vt:lpstr>The UK’s CBD Industry</vt:lpstr>
      <vt:lpstr>The UK’s CBD Industry</vt:lpstr>
      <vt:lpstr>FSA Intervention</vt:lpstr>
      <vt:lpstr>If bureaucrats have so much time on their hands, why not start on the regulation of the £6 billion criminal cannabis market?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Peter Reynolds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Peter Reynolds</dc:title>
  <dc:creator>Peter Reynolds</dc:creator>
  <cp:lastModifiedBy>Peter Reynolds</cp:lastModifiedBy>
  <cp:revision>10</cp:revision>
  <cp:lastPrinted>2019-02-28T15:55:32Z</cp:lastPrinted>
  <dcterms:created xsi:type="dcterms:W3CDTF">2019-02-28T15:43:33Z</dcterms:created>
  <dcterms:modified xsi:type="dcterms:W3CDTF">2019-02-28T21:25:02Z</dcterms:modified>
</cp:coreProperties>
</file>